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microsoft.com/office/2006/relationships/ui/userCustomization" Target="userCustomization/customUI.xml"/><Relationship Id="rId1" Type="http://schemas.openxmlformats.org/officeDocument/2006/relationships/officeDocument" Target="ppt/presentation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81" r:id="rId1"/>
  </p:sldMasterIdLst>
  <p:notesMasterIdLst>
    <p:notesMasterId r:id="rId29"/>
  </p:notesMasterIdLst>
  <p:handoutMasterIdLst>
    <p:handoutMasterId r:id="rId30"/>
  </p:handoutMasterIdLst>
  <p:sldIdLst>
    <p:sldId id="256" r:id="rId2"/>
    <p:sldId id="333" r:id="rId3"/>
    <p:sldId id="334" r:id="rId4"/>
    <p:sldId id="335" r:id="rId5"/>
    <p:sldId id="336" r:id="rId6"/>
    <p:sldId id="337" r:id="rId7"/>
    <p:sldId id="338" r:id="rId8"/>
    <p:sldId id="351" r:id="rId9"/>
    <p:sldId id="341" r:id="rId10"/>
    <p:sldId id="344" r:id="rId11"/>
    <p:sldId id="349" r:id="rId12"/>
    <p:sldId id="345" r:id="rId13"/>
    <p:sldId id="346" r:id="rId14"/>
    <p:sldId id="347" r:id="rId15"/>
    <p:sldId id="350" r:id="rId16"/>
    <p:sldId id="354" r:id="rId17"/>
    <p:sldId id="352" r:id="rId18"/>
    <p:sldId id="353" r:id="rId19"/>
    <p:sldId id="355" r:id="rId20"/>
    <p:sldId id="356" r:id="rId21"/>
    <p:sldId id="357" r:id="rId22"/>
    <p:sldId id="332" r:id="rId23"/>
    <p:sldId id="339" r:id="rId24"/>
    <p:sldId id="340" r:id="rId25"/>
    <p:sldId id="343" r:id="rId26"/>
    <p:sldId id="342" r:id="rId27"/>
    <p:sldId id="348" r:id="rId28"/>
  </p:sldIdLst>
  <p:sldSz cx="9144000" cy="5143500" type="screen16x9"/>
  <p:notesSz cx="6731000" cy="9867900"/>
  <p:embeddedFontLst>
    <p:embeddedFont>
      <p:font typeface="Frutiger LT Com 45 Light" panose="020B0303030504020204" pitchFamily="34" charset="0"/>
      <p:regular r:id="rId31"/>
      <p:bold r:id="rId32"/>
      <p:italic r:id="rId33"/>
      <p:boldItalic r:id="rId34"/>
    </p:embeddedFont>
    <p:embeddedFont>
      <p:font typeface="Consolas" panose="020B0609020204030204" pitchFamily="49" charset="0"/>
      <p:regular r:id="rId35"/>
      <p:bold r:id="rId36"/>
      <p:italic r:id="rId37"/>
      <p:boldItalic r:id="rId38"/>
    </p:embeddedFont>
    <p:embeddedFont>
      <p:font typeface="Frutiger 55 Roman" panose="020B0500000000000000" pitchFamily="34" charset="0"/>
      <p:regular r:id="rId39"/>
      <p:italic r:id="rId40"/>
    </p:embeddedFont>
    <p:embeddedFont>
      <p:font typeface="Frutiger LT Com 55 Roman" panose="020B0503030504020204" pitchFamily="34" charset="0"/>
      <p:regular r:id="rId41"/>
      <p:bold r:id="rId42"/>
      <p:italic r:id="rId43"/>
    </p:embeddedFont>
  </p:embeddedFontLst>
  <p:defaultTextStyle>
    <a:defPPr>
      <a:defRPr lang="de-DE"/>
    </a:defPPr>
    <a:lvl1pPr algn="l" rtl="0" fontAlgn="base">
      <a:spcBef>
        <a:spcPct val="0"/>
      </a:spcBef>
      <a:spcAft>
        <a:spcPct val="40000"/>
      </a:spcAft>
      <a:buFont typeface="Wingdings" pitchFamily="2" charset="2"/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40000"/>
      </a:spcAft>
      <a:buFont typeface="Wingdings" pitchFamily="2" charset="2"/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40000"/>
      </a:spcAft>
      <a:buFont typeface="Wingdings" pitchFamily="2" charset="2"/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40000"/>
      </a:spcAft>
      <a:buFont typeface="Wingdings" pitchFamily="2" charset="2"/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40000"/>
      </a:spcAft>
      <a:buFont typeface="Wingdings" pitchFamily="2" charset="2"/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45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1280">
          <p15:clr>
            <a:srgbClr val="A4A3A4"/>
          </p15:clr>
        </p15:guide>
        <p15:guide id="4" pos="5466">
          <p15:clr>
            <a:srgbClr val="A4A3A4"/>
          </p15:clr>
        </p15:guide>
        <p15:guide id="5" pos="29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86">
          <p15:clr>
            <a:srgbClr val="A4A3A4"/>
          </p15:clr>
        </p15:guide>
        <p15:guide id="2" orient="horz" pos="5830">
          <p15:clr>
            <a:srgbClr val="A4A3A4"/>
          </p15:clr>
        </p15:guide>
        <p15:guide id="3" orient="horz" pos="2201">
          <p15:clr>
            <a:srgbClr val="A4A3A4"/>
          </p15:clr>
        </p15:guide>
        <p15:guide id="4" orient="horz" pos="2065">
          <p15:clr>
            <a:srgbClr val="A4A3A4"/>
          </p15:clr>
        </p15:guide>
        <p15:guide id="5" pos="306">
          <p15:clr>
            <a:srgbClr val="A4A3A4"/>
          </p15:clr>
        </p15:guide>
        <p15:guide id="6" pos="393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9C7D"/>
    <a:srgbClr val="FFFFFF"/>
    <a:srgbClr val="B2B2B2"/>
    <a:srgbClr val="EEEFEF"/>
    <a:srgbClr val="D4E6F4"/>
    <a:srgbClr val="A2D7CB"/>
    <a:srgbClr val="5CBAA4"/>
    <a:srgbClr val="4C99B2"/>
    <a:srgbClr val="99C5D3"/>
    <a:srgbClr val="66A8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Helle Formatvorlage 3 - Akz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A488322-F2BA-4B5B-9748-0D474271808F}" styleName="Mittlere Formatvorlage 3 - 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81" autoAdjust="0"/>
    <p:restoredTop sz="87911" autoAdjust="0"/>
  </p:normalViewPr>
  <p:slideViewPr>
    <p:cSldViewPr showGuides="1">
      <p:cViewPr varScale="1">
        <p:scale>
          <a:sx n="302" d="100"/>
          <a:sy n="302" d="100"/>
        </p:scale>
        <p:origin x="1506" y="240"/>
      </p:cViewPr>
      <p:guideLst>
        <p:guide orient="horz" pos="2845"/>
        <p:guide orient="horz" pos="191"/>
        <p:guide orient="horz" pos="1280"/>
        <p:guide pos="5466"/>
        <p:guide pos="294"/>
      </p:guideLst>
    </p:cSldViewPr>
  </p:slideViewPr>
  <p:outlineViewPr>
    <p:cViewPr>
      <p:scale>
        <a:sx n="33" d="100"/>
        <a:sy n="33" d="100"/>
      </p:scale>
      <p:origin x="0" y="17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82" d="100"/>
          <a:sy n="82" d="100"/>
        </p:scale>
        <p:origin x="-2755" y="-58"/>
      </p:cViewPr>
      <p:guideLst>
        <p:guide orient="horz" pos="386"/>
        <p:guide orient="horz" pos="5830"/>
        <p:guide orient="horz" pos="2201"/>
        <p:guide orient="horz" pos="2065"/>
        <p:guide pos="306"/>
        <p:guide pos="393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6238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13175" y="0"/>
            <a:ext cx="2916238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2E56AE-624E-49E0-8ED0-94A91F974A6E}" type="datetimeFigureOut">
              <a:rPr lang="de-DE" smtClean="0"/>
              <a:t>27.09.2017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2600"/>
            <a:ext cx="2916238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13175" y="9372600"/>
            <a:ext cx="2916238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C5AC0-20DA-4069-B102-9653FA907D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4779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85774" y="0"/>
            <a:ext cx="3599826" cy="493713"/>
          </a:xfrm>
          <a:prstGeom prst="rect">
            <a:avLst/>
          </a:prstGeom>
        </p:spPr>
        <p:txBody>
          <a:bodyPr vert="horz" lIns="0" tIns="90000" rIns="91440" bIns="45720" rtlCol="0"/>
          <a:lstStyle>
            <a:lvl1pPr algn="l">
              <a:defRPr sz="1200">
                <a:latin typeface="Frutiger LT Com 55 Roman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805700" y="0"/>
            <a:ext cx="1439525" cy="493713"/>
          </a:xfrm>
          <a:prstGeom prst="rect">
            <a:avLst/>
          </a:prstGeom>
        </p:spPr>
        <p:txBody>
          <a:bodyPr vert="horz" lIns="91440" tIns="90000" rIns="0" bIns="45720" rtlCol="0"/>
          <a:lstStyle>
            <a:lvl1pPr algn="r">
              <a:defRPr sz="1200">
                <a:latin typeface="Frutiger LT Com 55 Roman" pitchFamily="34" charset="0"/>
              </a:defRPr>
            </a:lvl1pPr>
          </a:lstStyle>
          <a:p>
            <a:fld id="{D64C5CA1-81F4-43E1-8D15-34184FE6F392}" type="datetimeFigureOut">
              <a:rPr lang="de-DE" smtClean="0"/>
              <a:pPr/>
              <a:t>27.09.2017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-106363" y="612775"/>
            <a:ext cx="4737101" cy="26654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85774" y="3494088"/>
            <a:ext cx="5759451" cy="5760462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485774" y="9372600"/>
            <a:ext cx="3599826" cy="493713"/>
          </a:xfrm>
          <a:prstGeom prst="rect">
            <a:avLst/>
          </a:prstGeom>
        </p:spPr>
        <p:txBody>
          <a:bodyPr vert="horz" lIns="0" tIns="45720" rIns="91440" bIns="180000" rtlCol="0" anchor="b"/>
          <a:lstStyle>
            <a:lvl1pPr algn="l">
              <a:defRPr sz="1200">
                <a:latin typeface="Frutiger LT Com 55 Roman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805699" y="9372600"/>
            <a:ext cx="1439525" cy="493713"/>
          </a:xfrm>
          <a:prstGeom prst="rect">
            <a:avLst/>
          </a:prstGeom>
        </p:spPr>
        <p:txBody>
          <a:bodyPr vert="horz" lIns="91440" tIns="45720" rIns="0" bIns="180000" rtlCol="0" anchor="b"/>
          <a:lstStyle>
            <a:lvl1pPr algn="r">
              <a:defRPr sz="1200">
                <a:latin typeface="Frutiger LT Com 55 Roman" pitchFamily="34" charset="0"/>
              </a:defRPr>
            </a:lvl1pPr>
          </a:lstStyle>
          <a:p>
            <a:fld id="{6F118F77-BF2E-4843-AA6C-ED9ACCB38B45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435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Clr>
        <a:srgbClr val="179C7D"/>
      </a:buClr>
      <a:buFont typeface="Wingdings" pitchFamily="2" charset="2"/>
      <a:buChar char="n"/>
      <a:defRPr sz="1200" kern="1200">
        <a:solidFill>
          <a:schemeClr val="tx1"/>
        </a:solidFill>
        <a:latin typeface="Frutiger LT Com 55 Roman" pitchFamily="34" charset="0"/>
        <a:ea typeface="+mn-ea"/>
        <a:cs typeface="+mn-cs"/>
      </a:defRPr>
    </a:lvl1pPr>
    <a:lvl2pPr marL="360363" indent="-184150" algn="l" defTabSz="914400" rtl="0" eaLnBrk="1" latinLnBrk="0" hangingPunct="1">
      <a:buClr>
        <a:schemeClr val="bg2"/>
      </a:buClr>
      <a:buFont typeface="Wingdings" pitchFamily="2" charset="2"/>
      <a:buChar char="n"/>
      <a:defRPr sz="1200" kern="1200">
        <a:solidFill>
          <a:schemeClr val="tx1"/>
        </a:solidFill>
        <a:latin typeface="Frutiger LT Com 55 Roman" pitchFamily="34" charset="0"/>
        <a:ea typeface="+mn-ea"/>
        <a:cs typeface="+mn-cs"/>
      </a:defRPr>
    </a:lvl2pPr>
    <a:lvl3pPr marL="536575" indent="-176213" algn="l" defTabSz="914400" rtl="0" eaLnBrk="1" latinLnBrk="0" hangingPunct="1">
      <a:buClr>
        <a:schemeClr val="bg2"/>
      </a:buClr>
      <a:buFont typeface="Wingdings" pitchFamily="2" charset="2"/>
      <a:buChar char="n"/>
      <a:defRPr sz="1200" kern="1200">
        <a:solidFill>
          <a:schemeClr val="tx1"/>
        </a:solidFill>
        <a:latin typeface="Frutiger LT Com 55 Roman" pitchFamily="34" charset="0"/>
        <a:ea typeface="+mn-ea"/>
        <a:cs typeface="+mn-cs"/>
      </a:defRPr>
    </a:lvl3pPr>
    <a:lvl4pPr marL="715963" indent="-174625" algn="l" defTabSz="914400" rtl="0" eaLnBrk="1" latinLnBrk="0" hangingPunct="1">
      <a:buClr>
        <a:schemeClr val="bg2"/>
      </a:buClr>
      <a:buFont typeface="Wingdings" pitchFamily="2" charset="2"/>
      <a:buChar char="n"/>
      <a:defRPr sz="1200" kern="1200">
        <a:solidFill>
          <a:schemeClr val="tx1"/>
        </a:solidFill>
        <a:latin typeface="Frutiger LT Com 55 Roman" pitchFamily="34" charset="0"/>
        <a:ea typeface="+mn-ea"/>
        <a:cs typeface="+mn-cs"/>
      </a:defRPr>
    </a:lvl4pPr>
    <a:lvl5pPr marL="896938" indent="-180975" algn="l" defTabSz="914400" rtl="0" eaLnBrk="1" latinLnBrk="0" hangingPunct="1">
      <a:buClr>
        <a:schemeClr val="bg2"/>
      </a:buClr>
      <a:buFont typeface="Wingdings" pitchFamily="2" charset="2"/>
      <a:buChar char="n"/>
      <a:defRPr sz="1200" kern="1200">
        <a:solidFill>
          <a:schemeClr val="tx1"/>
        </a:solidFill>
        <a:latin typeface="Frutiger LT Com 55 Roman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18F77-BF2E-4843-AA6C-ED9ACCB38B45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0930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18F77-BF2E-4843-AA6C-ED9ACCB38B45}" type="slidenum">
              <a:rPr lang="de-DE" smtClean="0"/>
              <a:pPr/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8650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18F77-BF2E-4843-AA6C-ED9ACCB38B45}" type="slidenum">
              <a:rPr lang="de-DE" smtClean="0"/>
              <a:pPr/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8416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5876" y="1329929"/>
            <a:ext cx="8640000" cy="485717"/>
          </a:xfrm>
        </p:spPr>
        <p:txBody>
          <a:bodyPr/>
          <a:lstStyle>
            <a:lvl1pPr marL="0" indent="0">
              <a:buNone/>
              <a:defRPr sz="2000">
                <a:solidFill>
                  <a:srgbClr val="179C7D"/>
                </a:solidFill>
              </a:defRPr>
            </a:lvl1pPr>
          </a:lstStyle>
          <a:p>
            <a:pPr lvl="0"/>
            <a:endParaRPr lang="de-DE" noProof="0" dirty="0" smtClean="0"/>
          </a:p>
        </p:txBody>
      </p:sp>
      <p:sp>
        <p:nvSpPr>
          <p:cNvPr id="9" name="Line 13"/>
          <p:cNvSpPr>
            <a:spLocks noChangeShapeType="1"/>
          </p:cNvSpPr>
          <p:nvPr userDrawn="1"/>
        </p:nvSpPr>
        <p:spPr bwMode="auto">
          <a:xfrm>
            <a:off x="251520" y="1869653"/>
            <a:ext cx="86400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" name="Bildplatzhalter 2"/>
          <p:cNvSpPr>
            <a:spLocks noGrp="1"/>
          </p:cNvSpPr>
          <p:nvPr>
            <p:ph type="pic" sz="quarter" idx="10"/>
          </p:nvPr>
        </p:nvSpPr>
        <p:spPr>
          <a:xfrm>
            <a:off x="245876" y="1977668"/>
            <a:ext cx="8640000" cy="2538353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de-DE" dirty="0"/>
          </a:p>
        </p:txBody>
      </p:sp>
      <p:sp>
        <p:nvSpPr>
          <p:cNvPr id="11" name="Line 12"/>
          <p:cNvSpPr>
            <a:spLocks noChangeShapeType="1"/>
          </p:cNvSpPr>
          <p:nvPr userDrawn="1"/>
        </p:nvSpPr>
        <p:spPr bwMode="auto">
          <a:xfrm flipV="1">
            <a:off x="245876" y="303610"/>
            <a:ext cx="864000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5876" y="357617"/>
            <a:ext cx="8640000" cy="756105"/>
          </a:xfrm>
          <a:noFill/>
        </p:spPr>
        <p:txBody>
          <a:bodyPr/>
          <a:lstStyle>
            <a:lvl1pPr marL="0" indent="0">
              <a:defRPr sz="3200" cap="all" baseline="0"/>
            </a:lvl1pPr>
          </a:lstStyle>
          <a:p>
            <a:pPr lvl="0"/>
            <a:endParaRPr lang="de-DE" noProof="0" dirty="0" smtClean="0"/>
          </a:p>
        </p:txBody>
      </p:sp>
    </p:spTree>
    <p:extLst>
      <p:ext uri="{BB962C8B-B14F-4D97-AF65-F5344CB8AC3E}">
        <p14:creationId xmlns:p14="http://schemas.microsoft.com/office/powerpoint/2010/main" val="3447663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m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3922" y="2668950"/>
            <a:ext cx="3608278" cy="984728"/>
          </a:xfrm>
          <a:prstGeom prst="rect">
            <a:avLst/>
          </a:prstGeom>
        </p:spPr>
      </p:pic>
      <p:sp>
        <p:nvSpPr>
          <p:cNvPr id="17" name="Line 7"/>
          <p:cNvSpPr>
            <a:spLocks noChangeShapeType="1"/>
          </p:cNvSpPr>
          <p:nvPr userDrawn="1"/>
        </p:nvSpPr>
        <p:spPr bwMode="auto">
          <a:xfrm flipV="1">
            <a:off x="251520" y="4624035"/>
            <a:ext cx="8640960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5876" y="1329929"/>
            <a:ext cx="8640000" cy="485717"/>
          </a:xfrm>
        </p:spPr>
        <p:txBody>
          <a:bodyPr/>
          <a:lstStyle>
            <a:lvl1pPr marL="0" indent="0">
              <a:buNone/>
              <a:defRPr sz="2000">
                <a:solidFill>
                  <a:srgbClr val="179C7D"/>
                </a:solidFill>
              </a:defRPr>
            </a:lvl1pPr>
          </a:lstStyle>
          <a:p>
            <a:pPr lvl="0"/>
            <a:endParaRPr lang="de-DE" noProof="0" dirty="0" smtClean="0"/>
          </a:p>
        </p:txBody>
      </p:sp>
      <p:sp>
        <p:nvSpPr>
          <p:cNvPr id="19" name="Line 13"/>
          <p:cNvSpPr>
            <a:spLocks noChangeShapeType="1"/>
          </p:cNvSpPr>
          <p:nvPr userDrawn="1"/>
        </p:nvSpPr>
        <p:spPr bwMode="auto">
          <a:xfrm>
            <a:off x="251520" y="1869653"/>
            <a:ext cx="86400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" name="Line 12"/>
          <p:cNvSpPr>
            <a:spLocks noChangeShapeType="1"/>
          </p:cNvSpPr>
          <p:nvPr userDrawn="1"/>
        </p:nvSpPr>
        <p:spPr bwMode="auto">
          <a:xfrm flipV="1">
            <a:off x="245876" y="303610"/>
            <a:ext cx="864000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5876" y="357617"/>
            <a:ext cx="8640000" cy="756105"/>
          </a:xfrm>
          <a:noFill/>
        </p:spPr>
        <p:txBody>
          <a:bodyPr/>
          <a:lstStyle>
            <a:lvl1pPr marL="0" indent="0">
              <a:defRPr sz="3200" cap="all" baseline="0"/>
            </a:lvl1pPr>
          </a:lstStyle>
          <a:p>
            <a:pPr lvl="0"/>
            <a:endParaRPr lang="de-DE" noProof="0" dirty="0" smtClean="0"/>
          </a:p>
        </p:txBody>
      </p:sp>
      <p:sp>
        <p:nvSpPr>
          <p:cNvPr id="22" name="Text Box 8"/>
          <p:cNvSpPr txBox="1">
            <a:spLocks noChangeArrowheads="1"/>
          </p:cNvSpPr>
          <p:nvPr userDrawn="1"/>
        </p:nvSpPr>
        <p:spPr bwMode="auto">
          <a:xfrm>
            <a:off x="251520" y="4804293"/>
            <a:ext cx="1656184" cy="1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700" dirty="0">
                <a:solidFill>
                  <a:schemeClr val="bg2"/>
                </a:solidFill>
              </a:rPr>
              <a:t>© </a:t>
            </a:r>
            <a:r>
              <a:rPr lang="de-DE" sz="700" dirty="0" smtClean="0">
                <a:solidFill>
                  <a:schemeClr val="bg2"/>
                </a:solidFill>
              </a:rPr>
              <a:t>Fraunhofer</a:t>
            </a:r>
            <a:r>
              <a:rPr lang="de-DE" sz="700" baseline="0" dirty="0" smtClean="0">
                <a:solidFill>
                  <a:schemeClr val="bg2"/>
                </a:solidFill>
              </a:rPr>
              <a:t> HHI | </a:t>
            </a:r>
            <a:fld id="{4785A00F-3F63-4AFD-A8F6-82BEE2F21D45}" type="slidenum">
              <a:rPr lang="de-DE" sz="700" baseline="0" smtClean="0">
                <a:solidFill>
                  <a:schemeClr val="bg2"/>
                </a:solidFill>
              </a:rPr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de-DE" sz="7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053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5876" y="357617"/>
            <a:ext cx="8640000" cy="755931"/>
          </a:xfrm>
        </p:spPr>
        <p:txBody>
          <a:bodyPr/>
          <a:lstStyle>
            <a:lvl1pPr marL="0" indent="0">
              <a:defRPr sz="3200" cap="all" baseline="0"/>
            </a:lvl1pPr>
          </a:lstStyle>
          <a:p>
            <a:pPr lvl="0"/>
            <a:endParaRPr lang="de-DE" noProof="0" dirty="0" smtClean="0"/>
          </a:p>
        </p:txBody>
      </p:sp>
      <p:sp>
        <p:nvSpPr>
          <p:cNvPr id="7" name="Line 8"/>
          <p:cNvSpPr>
            <a:spLocks noChangeShapeType="1"/>
          </p:cNvSpPr>
          <p:nvPr userDrawn="1"/>
        </p:nvSpPr>
        <p:spPr bwMode="auto">
          <a:xfrm>
            <a:off x="251520" y="1169100"/>
            <a:ext cx="86400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45876" y="1329929"/>
            <a:ext cx="8640000" cy="3186113"/>
          </a:xfrm>
        </p:spPr>
        <p:txBody>
          <a:bodyPr/>
          <a:lstStyle>
            <a:lvl1pPr marL="360000" indent="-360000">
              <a:buFont typeface="Wingdings" pitchFamily="2" charset="2"/>
              <a:buChar char="n"/>
              <a:defRPr sz="1600"/>
            </a:lvl1pPr>
            <a:lvl2pPr marL="720000" indent="-360000">
              <a:buFont typeface="Wingdings" pitchFamily="2" charset="2"/>
              <a:buChar char="n"/>
              <a:defRPr sz="1600"/>
            </a:lvl2pPr>
            <a:lvl3pPr marL="1080000">
              <a:defRPr sz="1600"/>
            </a:lvl3pPr>
            <a:lvl4pPr marL="1440000">
              <a:defRPr sz="1600"/>
            </a:lvl4pPr>
            <a:lvl5pPr marL="1800000" indent="-360000">
              <a:defRPr sz="16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Line 12"/>
          <p:cNvSpPr>
            <a:spLocks noChangeShapeType="1"/>
          </p:cNvSpPr>
          <p:nvPr userDrawn="1"/>
        </p:nvSpPr>
        <p:spPr bwMode="auto">
          <a:xfrm flipV="1">
            <a:off x="245876" y="303610"/>
            <a:ext cx="864000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292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245876" y="251100"/>
            <a:ext cx="8640000" cy="369332"/>
          </a:xfrm>
        </p:spPr>
        <p:txBody>
          <a:bodyPr wrap="square">
            <a:spAutoFit/>
          </a:bodyPr>
          <a:lstStyle>
            <a:lvl1pPr marL="0" indent="0" defTabSz="504000">
              <a:defRPr/>
            </a:lvl1pPr>
          </a:lstStyle>
          <a:p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245876" y="1131591"/>
            <a:ext cx="8640000" cy="3384452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10753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245876" y="251100"/>
            <a:ext cx="8640000" cy="369332"/>
          </a:xfrm>
        </p:spPr>
        <p:txBody>
          <a:bodyPr wrap="square">
            <a:spAutoFit/>
          </a:bodyPr>
          <a:lstStyle>
            <a:lvl1pPr marL="0" indent="0" defTabSz="504000">
              <a:defRPr sz="2400"/>
            </a:lvl1pPr>
          </a:lstStyle>
          <a:p>
            <a:endParaRPr lang="de-DE" dirty="0"/>
          </a:p>
        </p:txBody>
      </p:sp>
      <p:sp>
        <p:nvSpPr>
          <p:cNvPr id="7" name="Textplatzhalter 15"/>
          <p:cNvSpPr>
            <a:spLocks noGrp="1"/>
          </p:cNvSpPr>
          <p:nvPr>
            <p:ph type="body" sz="quarter" idx="10"/>
          </p:nvPr>
        </p:nvSpPr>
        <p:spPr>
          <a:xfrm>
            <a:off x="245876" y="627534"/>
            <a:ext cx="8640000" cy="370800"/>
          </a:xfrm>
        </p:spPr>
        <p:txBody>
          <a:bodyPr/>
          <a:lstStyle>
            <a:lvl1pPr marL="0" indent="0">
              <a:buNone/>
              <a:defRPr sz="2000" b="0">
                <a:solidFill>
                  <a:schemeClr val="tx2"/>
                </a:solidFill>
                <a:latin typeface="+mn-lt"/>
              </a:defRPr>
            </a:lvl1pPr>
            <a:lvl2pPr marL="360000" indent="0">
              <a:buNone/>
              <a:defRPr/>
            </a:lvl2pPr>
            <a:lvl3pPr marL="720000" indent="0">
              <a:buNone/>
              <a:defRPr/>
            </a:lvl3pPr>
            <a:lvl4pPr marL="1080000" indent="0">
              <a:buNone/>
              <a:defRPr/>
            </a:lvl4pPr>
            <a:lvl5pPr marL="1440000" indent="0">
              <a:buNone/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245876" y="1131591"/>
            <a:ext cx="8640000" cy="3384452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2114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/>
          <p:cNvSpPr>
            <a:spLocks noGrp="1"/>
          </p:cNvSpPr>
          <p:nvPr>
            <p:ph type="pic" sz="quarter" idx="11"/>
          </p:nvPr>
        </p:nvSpPr>
        <p:spPr>
          <a:xfrm>
            <a:off x="245876" y="1131590"/>
            <a:ext cx="8640000" cy="33840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245876" y="251100"/>
            <a:ext cx="8640000" cy="369332"/>
          </a:xfrm>
        </p:spPr>
        <p:txBody>
          <a:bodyPr wrap="square">
            <a:spAutoFit/>
          </a:bodyPr>
          <a:lstStyle>
            <a:lvl1pPr marL="0" indent="0" defTabSz="504000">
              <a:defRPr sz="2400"/>
            </a:lvl1pPr>
          </a:lstStyle>
          <a:p>
            <a:endParaRPr lang="de-DE" dirty="0"/>
          </a:p>
        </p:txBody>
      </p:sp>
      <p:sp>
        <p:nvSpPr>
          <p:cNvPr id="9" name="Textplatzhalter 15"/>
          <p:cNvSpPr>
            <a:spLocks noGrp="1"/>
          </p:cNvSpPr>
          <p:nvPr>
            <p:ph type="body" sz="quarter" idx="10"/>
          </p:nvPr>
        </p:nvSpPr>
        <p:spPr>
          <a:xfrm>
            <a:off x="245876" y="627534"/>
            <a:ext cx="8640000" cy="370800"/>
          </a:xfrm>
        </p:spPr>
        <p:txBody>
          <a:bodyPr/>
          <a:lstStyle>
            <a:lvl1pPr marL="0" indent="0">
              <a:buNone/>
              <a:defRPr sz="2000" b="0">
                <a:solidFill>
                  <a:schemeClr val="tx2"/>
                </a:solidFill>
                <a:latin typeface="+mn-lt"/>
              </a:defRPr>
            </a:lvl1pPr>
            <a:lvl2pPr marL="360000" indent="0">
              <a:buNone/>
              <a:defRPr/>
            </a:lvl2pPr>
            <a:lvl3pPr marL="720000" indent="0">
              <a:buNone/>
              <a:defRPr/>
            </a:lvl3pPr>
            <a:lvl4pPr marL="1080000" indent="0">
              <a:buNone/>
              <a:defRPr/>
            </a:lvl4pPr>
            <a:lvl5pPr marL="1440000" indent="0">
              <a:buNone/>
              <a:defRPr/>
            </a:lvl5pPr>
          </a:lstStyle>
          <a:p>
            <a:pPr lvl="0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723437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6836" y="251100"/>
            <a:ext cx="8640000" cy="91915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de-DE" dirty="0" smtClean="0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6836" y="1331100"/>
            <a:ext cx="8640000" cy="3186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3" name="Line 7"/>
          <p:cNvSpPr>
            <a:spLocks noChangeShapeType="1"/>
          </p:cNvSpPr>
          <p:nvPr userDrawn="1"/>
        </p:nvSpPr>
        <p:spPr bwMode="auto">
          <a:xfrm flipV="1">
            <a:off x="251520" y="4624035"/>
            <a:ext cx="8640960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7179" y="4714293"/>
            <a:ext cx="1055301" cy="288000"/>
          </a:xfrm>
          <a:prstGeom prst="rect">
            <a:avLst/>
          </a:prstGeom>
        </p:spPr>
      </p:pic>
      <p:sp>
        <p:nvSpPr>
          <p:cNvPr id="16" name="Text Box 8"/>
          <p:cNvSpPr txBox="1">
            <a:spLocks noChangeArrowheads="1"/>
          </p:cNvSpPr>
          <p:nvPr userDrawn="1"/>
        </p:nvSpPr>
        <p:spPr bwMode="auto">
          <a:xfrm>
            <a:off x="251520" y="4804293"/>
            <a:ext cx="2016224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700" dirty="0">
                <a:solidFill>
                  <a:schemeClr val="bg2"/>
                </a:solidFill>
              </a:rPr>
              <a:t>© </a:t>
            </a:r>
            <a:r>
              <a:rPr lang="de-DE" sz="700" dirty="0" smtClean="0">
                <a:solidFill>
                  <a:schemeClr val="bg2"/>
                </a:solidFill>
              </a:rPr>
              <a:t>Fraunhofer</a:t>
            </a:r>
            <a:r>
              <a:rPr lang="de-DE" sz="700" baseline="0" dirty="0" smtClean="0">
                <a:solidFill>
                  <a:schemeClr val="bg2"/>
                </a:solidFill>
              </a:rPr>
              <a:t> HHI | </a:t>
            </a:r>
            <a:fld id="{4785A00F-3F63-4AFD-A8F6-82BEE2F21D45}" type="slidenum">
              <a:rPr lang="de-DE" sz="700" baseline="0" smtClean="0">
                <a:solidFill>
                  <a:schemeClr val="bg2"/>
                </a:solidFill>
              </a:rPr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de-DE" sz="7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042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92" r:id="rId2"/>
    <p:sldLayoutId id="2147483690" r:id="rId3"/>
    <p:sldLayoutId id="2147483685" r:id="rId4"/>
    <p:sldLayoutId id="2147483686" r:id="rId5"/>
    <p:sldLayoutId id="2147483688" r:id="rId6"/>
  </p:sldLayoutIdLst>
  <p:timing>
    <p:tnLst>
      <p:par>
        <p:cTn id="1" dur="indefinite" restart="never" nodeType="tmRoot"/>
      </p:par>
    </p:tnLst>
  </p:timing>
  <p:hf sldNum="0" hdr="0" dt="0"/>
  <p:txStyles>
    <p:titleStyle>
      <a:lvl1pPr marL="0" indent="0" algn="l" defTabSz="5040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anose="020B0303030504020204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9pPr>
    </p:titleStyle>
    <p:bodyStyle>
      <a:lvl1pPr marL="360000" indent="-360000" algn="l" defTabSz="360000" rtl="0" fontAlgn="base">
        <a:spcBef>
          <a:spcPct val="0"/>
        </a:spcBef>
        <a:spcAft>
          <a:spcPts val="900"/>
        </a:spcAft>
        <a:buClr>
          <a:schemeClr val="tx2"/>
        </a:buClr>
        <a:buFont typeface="Wingdings" pitchFamily="2" charset="2"/>
        <a:buChar char="n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360000" algn="l" defTabSz="360000" rtl="0" fontAlgn="base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2pPr>
      <a:lvl3pPr marL="1080000" indent="-360000" algn="l" defTabSz="360000" rtl="0" fontAlgn="base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3pPr>
      <a:lvl4pPr marL="1440000" indent="-360000" algn="l" defTabSz="360000" rtl="0" fontAlgn="base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4pPr>
      <a:lvl5pPr marL="1800000" indent="-360000" algn="l" defTabSz="360000" rtl="0" fontAlgn="base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5pPr>
      <a:lvl6pPr marL="1887538" indent="-358775" algn="l" rtl="0" fontAlgn="base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6pPr>
      <a:lvl7pPr marL="2344738" indent="-358775" algn="l" rtl="0" fontAlgn="base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7pPr>
      <a:lvl8pPr marL="2801938" indent="-358775" algn="l" rtl="0" fontAlgn="base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8pPr>
      <a:lvl9pPr marL="3259138" indent="-358775" algn="l" rtl="0" fontAlgn="base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 smtClean="0"/>
              <a:t>Next Software – Data Structures</a:t>
            </a:r>
            <a:endParaRPr lang="en-US" noProof="0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6649" y="1975476"/>
            <a:ext cx="3759525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33035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NextSoftware</a:t>
            </a:r>
            <a:r>
              <a:rPr lang="en-US" dirty="0"/>
              <a:t> – Detailed Description</a:t>
            </a:r>
            <a:endParaRPr 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CodingStructure</a:t>
            </a:r>
            <a:r>
              <a:rPr lang="en-US" dirty="0" smtClean="0"/>
              <a:t> Basics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Contains </a:t>
            </a:r>
            <a:r>
              <a:rPr lang="en-US" i="1" dirty="0" err="1"/>
              <a:t>CodingUnit</a:t>
            </a:r>
            <a:r>
              <a:rPr lang="en-US" dirty="0"/>
              <a:t> etc. objects and maps them to the </a:t>
            </a:r>
            <a:r>
              <a:rPr lang="en-US" dirty="0" smtClean="0"/>
              <a:t>picture</a:t>
            </a:r>
          </a:p>
          <a:p>
            <a:r>
              <a:rPr lang="en-US" dirty="0" smtClean="0"/>
              <a:t>A </a:t>
            </a:r>
            <a:r>
              <a:rPr lang="en-US" dirty="0" err="1" smtClean="0"/>
              <a:t>TComDataCU</a:t>
            </a:r>
            <a:r>
              <a:rPr lang="en-US" dirty="0" smtClean="0"/>
              <a:t> replacement, but globally allocated</a:t>
            </a:r>
          </a:p>
          <a:p>
            <a:pPr lvl="1"/>
            <a:r>
              <a:rPr lang="en-US" dirty="0" smtClean="0"/>
              <a:t>Top-level </a:t>
            </a:r>
            <a:r>
              <a:rPr lang="en-US" i="1" dirty="0" err="1" smtClean="0"/>
              <a:t>CodingStructure</a:t>
            </a:r>
            <a:r>
              <a:rPr lang="en-US" dirty="0" smtClean="0"/>
              <a:t> contains all CU’s, PU’s and TU’s in the frame</a:t>
            </a:r>
          </a:p>
          <a:p>
            <a:pPr lvl="1"/>
            <a:r>
              <a:rPr lang="en-US" dirty="0" smtClean="0"/>
              <a:t>Sub-level </a:t>
            </a:r>
            <a:r>
              <a:rPr lang="en-US" i="1" dirty="0" err="1" smtClean="0"/>
              <a:t>CodingStructure</a:t>
            </a:r>
            <a:r>
              <a:rPr lang="en-US" dirty="0" smtClean="0"/>
              <a:t> contains a representation of a specific </a:t>
            </a:r>
            <a:r>
              <a:rPr lang="en-US" i="1" dirty="0" err="1" smtClean="0"/>
              <a:t>UnitArea</a:t>
            </a:r>
            <a:endParaRPr lang="en-US" i="1" dirty="0" smtClean="0"/>
          </a:p>
          <a:p>
            <a:r>
              <a:rPr lang="en-US" dirty="0" smtClean="0"/>
              <a:t>After creation it’s empty and needs to be filled</a:t>
            </a:r>
          </a:p>
          <a:p>
            <a:pPr lvl="1"/>
            <a:r>
              <a:rPr lang="en-US" dirty="0" err="1" smtClean="0"/>
              <a:t>addCU</a:t>
            </a:r>
            <a:r>
              <a:rPr lang="en-US" dirty="0" smtClean="0"/>
              <a:t>/PU/TU methods create and map the specific object</a:t>
            </a:r>
          </a:p>
          <a:p>
            <a:pPr lvl="1"/>
            <a:r>
              <a:rPr lang="en-US" dirty="0" err="1" smtClean="0"/>
              <a:t>getCU</a:t>
            </a:r>
            <a:r>
              <a:rPr lang="en-US" dirty="0" smtClean="0"/>
              <a:t>/PU/TU fetches the specific objects addressed using global </a:t>
            </a:r>
            <a:r>
              <a:rPr lang="en-US" i="1" dirty="0" smtClean="0"/>
              <a:t>Position</a:t>
            </a:r>
          </a:p>
          <a:p>
            <a:r>
              <a:rPr lang="en-US" dirty="0" smtClean="0"/>
              <a:t>Dynamically allocates the required </a:t>
            </a:r>
            <a:r>
              <a:rPr lang="en-US" dirty="0" smtClean="0"/>
              <a:t>resources</a:t>
            </a:r>
          </a:p>
          <a:p>
            <a:pPr lvl="1"/>
            <a:r>
              <a:rPr lang="en-US" dirty="0" smtClean="0"/>
              <a:t>Uses </a:t>
            </a:r>
            <a:r>
              <a:rPr lang="en-US" i="1" dirty="0" err="1" smtClean="0"/>
              <a:t>dynamic_cache</a:t>
            </a:r>
            <a:r>
              <a:rPr lang="en-US" dirty="0" smtClean="0"/>
              <a:t> for increased performance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69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NextSoftware</a:t>
            </a:r>
            <a:r>
              <a:rPr lang="en-US" dirty="0"/>
              <a:t> – Detailed Description</a:t>
            </a:r>
            <a:endParaRPr 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RD-Search with </a:t>
            </a:r>
            <a:r>
              <a:rPr lang="en-US" dirty="0" err="1"/>
              <a:t>CodingStructure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Designed for Top-Down approach</a:t>
            </a:r>
          </a:p>
          <a:p>
            <a:r>
              <a:rPr lang="en-US" dirty="0" smtClean="0"/>
              <a:t>Allows for local test encoding with “transparent” global context</a:t>
            </a:r>
          </a:p>
          <a:p>
            <a:pPr lvl="1"/>
            <a:r>
              <a:rPr lang="en-US" dirty="0" smtClean="0"/>
              <a:t>Follows the well known best-temp scheme with up-propagation</a:t>
            </a:r>
          </a:p>
          <a:p>
            <a:r>
              <a:rPr lang="en-US" dirty="0" smtClean="0"/>
              <a:t>Hierarchically cascaded</a:t>
            </a:r>
          </a:p>
          <a:p>
            <a:pPr lvl="1"/>
            <a:r>
              <a:rPr lang="en-US" dirty="0" smtClean="0"/>
              <a:t>A </a:t>
            </a:r>
            <a:r>
              <a:rPr lang="en-US" i="1" dirty="0" err="1" smtClean="0"/>
              <a:t>CodingStructure</a:t>
            </a:r>
            <a:r>
              <a:rPr lang="en-US" i="1" dirty="0" smtClean="0"/>
              <a:t> </a:t>
            </a:r>
            <a:r>
              <a:rPr lang="en-US" dirty="0" smtClean="0"/>
              <a:t>is set up </a:t>
            </a:r>
            <a:r>
              <a:rPr lang="en-US" dirty="0" smtClean="0"/>
              <a:t>to represent a local </a:t>
            </a:r>
            <a:r>
              <a:rPr lang="en-US" i="1" dirty="0" err="1" smtClean="0"/>
              <a:t>UnitArea</a:t>
            </a:r>
            <a:endParaRPr lang="en-US" i="1" dirty="0" smtClean="0"/>
          </a:p>
          <a:p>
            <a:pPr lvl="1"/>
            <a:r>
              <a:rPr lang="en-US" dirty="0" smtClean="0"/>
              <a:t>Calls outside of this </a:t>
            </a:r>
            <a:r>
              <a:rPr lang="en-US" i="1" dirty="0" err="1" smtClean="0"/>
              <a:t>UnitArea</a:t>
            </a:r>
            <a:r>
              <a:rPr lang="en-US" dirty="0" smtClean="0"/>
              <a:t> are forwarded to the parent </a:t>
            </a:r>
            <a:r>
              <a:rPr lang="en-US" i="1" dirty="0" err="1" smtClean="0"/>
              <a:t>CodingStructure</a:t>
            </a:r>
            <a:endParaRPr lang="en-US" dirty="0" smtClean="0"/>
          </a:p>
          <a:p>
            <a:r>
              <a:rPr lang="en-US" dirty="0" smtClean="0"/>
              <a:t>Parent nodes are not aware of the children nodes</a:t>
            </a:r>
          </a:p>
          <a:p>
            <a:pPr lvl="1"/>
            <a:r>
              <a:rPr lang="en-US" dirty="0" smtClean="0"/>
              <a:t>Best candidates need to be propagated to the parents</a:t>
            </a:r>
          </a:p>
        </p:txBody>
      </p:sp>
    </p:spTree>
    <p:extLst>
      <p:ext uri="{BB962C8B-B14F-4D97-AF65-F5344CB8AC3E}">
        <p14:creationId xmlns:p14="http://schemas.microsoft.com/office/powerpoint/2010/main" val="89827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NextSoftware</a:t>
            </a:r>
            <a:r>
              <a:rPr lang="en-US" dirty="0" smtClean="0"/>
              <a:t> – Detailed Description</a:t>
            </a:r>
            <a:endParaRPr lang="de-D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Hierarchical Cascading with </a:t>
            </a:r>
            <a:r>
              <a:rPr lang="en-US" dirty="0" err="1" smtClean="0"/>
              <a:t>CodingStructure</a:t>
            </a:r>
            <a:endParaRPr lang="de-DE" dirty="0"/>
          </a:p>
        </p:txBody>
      </p:sp>
      <p:grpSp>
        <p:nvGrpSpPr>
          <p:cNvPr id="43" name="Group 42"/>
          <p:cNvGrpSpPr/>
          <p:nvPr/>
        </p:nvGrpSpPr>
        <p:grpSpPr>
          <a:xfrm>
            <a:off x="75504" y="1419862"/>
            <a:ext cx="5191398" cy="2880080"/>
            <a:chOff x="75504" y="1203838"/>
            <a:chExt cx="5191398" cy="2880080"/>
          </a:xfrm>
        </p:grpSpPr>
        <p:grpSp>
          <p:nvGrpSpPr>
            <p:cNvPr id="20" name="Group 19"/>
            <p:cNvGrpSpPr/>
            <p:nvPr/>
          </p:nvGrpSpPr>
          <p:grpSpPr>
            <a:xfrm>
              <a:off x="683568" y="1203838"/>
              <a:ext cx="2449898" cy="2880080"/>
              <a:chOff x="1979712" y="1491630"/>
              <a:chExt cx="2394882" cy="2160000"/>
            </a:xfrm>
          </p:grpSpPr>
          <p:sp>
            <p:nvSpPr>
              <p:cNvPr id="10" name="Rectangle 9"/>
              <p:cNvSpPr/>
              <p:nvPr/>
            </p:nvSpPr>
            <p:spPr bwMode="auto">
              <a:xfrm>
                <a:off x="1979712" y="1491630"/>
                <a:ext cx="2160000" cy="2160000"/>
              </a:xfrm>
              <a:prstGeom prst="rect">
                <a:avLst/>
              </a:prstGeom>
              <a:ln w="12700"/>
              <a:scene3d>
                <a:camera prst="isometricOffAxis1Top"/>
                <a:lightRig rig="threePt" dir="t"/>
              </a:scene3d>
              <a:sp3d/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40000"/>
                  </a:spcAft>
                  <a:buClrTx/>
                  <a:buSzTx/>
                  <a:buFont typeface="Wingdings" pitchFamily="2" charset="2"/>
                  <a:buNone/>
                  <a:tabLst/>
                </a:pPr>
                <a:endParaRPr kumimoji="0" lang="de-DE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Frutiger LT Com 55 Roman" pitchFamily="34" charset="0"/>
                </a:endParaRPr>
              </a:p>
            </p:txBody>
          </p:sp>
          <p:grpSp>
            <p:nvGrpSpPr>
              <p:cNvPr id="19" name="Group 18"/>
              <p:cNvGrpSpPr/>
              <p:nvPr/>
            </p:nvGrpSpPr>
            <p:grpSpPr>
              <a:xfrm>
                <a:off x="2635146" y="2050910"/>
                <a:ext cx="1739448" cy="1152128"/>
                <a:chOff x="2328346" y="2014094"/>
                <a:chExt cx="1739448" cy="1152128"/>
              </a:xfrm>
            </p:grpSpPr>
            <p:sp>
              <p:nvSpPr>
                <p:cNvPr id="15" name="Rectangle 14"/>
                <p:cNvSpPr/>
                <p:nvPr/>
              </p:nvSpPr>
              <p:spPr bwMode="auto">
                <a:xfrm>
                  <a:off x="2987793" y="2086222"/>
                  <a:ext cx="1080000" cy="1080000"/>
                </a:xfrm>
                <a:prstGeom prst="rect">
                  <a:avLst/>
                </a:prstGeom>
                <a:ln w="9525">
                  <a:prstDash val="sysDot"/>
                </a:ln>
                <a:scene3d>
                  <a:camera prst="isometricOffAxis1Top"/>
                  <a:lightRig rig="threePt" dir="t"/>
                </a:scene3d>
                <a:sp3d/>
                <a:extLst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40000"/>
                    </a:spcAft>
                    <a:buClrTx/>
                    <a:buSzTx/>
                    <a:buFont typeface="Wingdings" pitchFamily="2" charset="2"/>
                    <a:buNone/>
                    <a:tabLst/>
                  </a:pPr>
                  <a:endParaRPr kumimoji="0" lang="de-D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Frutiger LT Com 55 Roman" pitchFamily="34" charset="0"/>
                  </a:endParaRPr>
                </a:p>
              </p:txBody>
            </p:sp>
            <p:sp>
              <p:nvSpPr>
                <p:cNvPr id="16" name="Rectangle 15"/>
                <p:cNvSpPr/>
                <p:nvPr/>
              </p:nvSpPr>
              <p:spPr bwMode="auto">
                <a:xfrm>
                  <a:off x="2987794" y="2014094"/>
                  <a:ext cx="1080000" cy="1080000"/>
                </a:xfrm>
                <a:prstGeom prst="rect">
                  <a:avLst/>
                </a:prstGeom>
                <a:ln w="12700"/>
                <a:scene3d>
                  <a:camera prst="isometricOffAxis1Top"/>
                  <a:lightRig rig="threePt" dir="t"/>
                </a:scene3d>
                <a:sp3d/>
                <a:extLst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40000"/>
                    </a:spcAft>
                    <a:buClrTx/>
                    <a:buSzTx/>
                    <a:buFont typeface="Wingdings" pitchFamily="2" charset="2"/>
                    <a:buNone/>
                    <a:tabLst/>
                  </a:pPr>
                  <a:endParaRPr kumimoji="0" lang="de-D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Frutiger LT Com 55 Roman" pitchFamily="34" charset="0"/>
                  </a:endParaRPr>
                </a:p>
              </p:txBody>
            </p:sp>
            <p:sp>
              <p:nvSpPr>
                <p:cNvPr id="17" name="Rectangle 16"/>
                <p:cNvSpPr/>
                <p:nvPr/>
              </p:nvSpPr>
              <p:spPr bwMode="auto">
                <a:xfrm>
                  <a:off x="2328346" y="2393516"/>
                  <a:ext cx="558610" cy="477747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/>
                <a:scene3d>
                  <a:camera prst="isometricOffAxis1Top"/>
                  <a:lightRig rig="threePt" dir="t"/>
                </a:scene3d>
                <a:sp3d/>
                <a:extLst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40000"/>
                    </a:spcAft>
                    <a:buClrTx/>
                    <a:buSzTx/>
                    <a:buFont typeface="Wingdings" pitchFamily="2" charset="2"/>
                    <a:buNone/>
                    <a:tabLst/>
                  </a:pPr>
                  <a:endParaRPr kumimoji="0" lang="de-D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Frutiger LT Com 55 Roman" pitchFamily="34" charset="0"/>
                  </a:endParaRPr>
                </a:p>
              </p:txBody>
            </p:sp>
            <p:sp>
              <p:nvSpPr>
                <p:cNvPr id="18" name="Rectangle 17"/>
                <p:cNvSpPr/>
                <p:nvPr/>
              </p:nvSpPr>
              <p:spPr bwMode="auto">
                <a:xfrm>
                  <a:off x="2875739" y="2241548"/>
                  <a:ext cx="579785" cy="527077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2700"/>
                <a:scene3d>
                  <a:camera prst="isometricOffAxis1Top"/>
                  <a:lightRig rig="threePt" dir="t"/>
                </a:scene3d>
                <a:sp3d/>
                <a:extLst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40000"/>
                    </a:spcAft>
                    <a:buClrTx/>
                    <a:buSzTx/>
                    <a:buFont typeface="Wingdings" pitchFamily="2" charset="2"/>
                    <a:buNone/>
                    <a:tabLst/>
                  </a:pPr>
                  <a:endParaRPr kumimoji="0" lang="de-D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Frutiger LT Com 55 Roman" pitchFamily="34" charset="0"/>
                  </a:endParaRPr>
                </a:p>
              </p:txBody>
            </p:sp>
          </p:grpSp>
        </p:grpSp>
        <p:sp>
          <p:nvSpPr>
            <p:cNvPr id="21" name="TextBox 20"/>
            <p:cNvSpPr txBox="1"/>
            <p:nvPr/>
          </p:nvSpPr>
          <p:spPr>
            <a:xfrm>
              <a:off x="872530" y="1491630"/>
              <a:ext cx="25843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cs1: </a:t>
              </a:r>
              <a:r>
                <a:rPr lang="en-US" sz="1400" dirty="0" err="1" smtClean="0"/>
                <a:t>CodingStructure</a:t>
              </a:r>
              <a:r>
                <a:rPr lang="en-US" sz="1400" dirty="0" smtClean="0"/>
                <a:t> at (0, 0)</a:t>
              </a:r>
              <a:endParaRPr lang="de-DE" sz="14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55576" y="3389605"/>
              <a:ext cx="24112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cu2: </a:t>
              </a:r>
              <a:r>
                <a:rPr lang="en-US" sz="1400" dirty="0" err="1" smtClean="0"/>
                <a:t>CodingUnit</a:t>
              </a:r>
              <a:r>
                <a:rPr lang="en-US" sz="1400" dirty="0" smtClean="0"/>
                <a:t> </a:t>
              </a:r>
              <a:r>
                <a:rPr lang="en-US" sz="1400" dirty="0"/>
                <a:t>at (32, 32</a:t>
              </a:r>
              <a:r>
                <a:rPr lang="en-US" sz="1400" dirty="0" smtClean="0"/>
                <a:t>)</a:t>
              </a:r>
              <a:endParaRPr lang="de-DE" sz="14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5504" y="1764899"/>
              <a:ext cx="24112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cu1: </a:t>
              </a:r>
              <a:r>
                <a:rPr lang="en-US" sz="1400" dirty="0" err="1" smtClean="0"/>
                <a:t>CodingUnit</a:t>
              </a:r>
              <a:r>
                <a:rPr lang="en-US" sz="1400" dirty="0" smtClean="0"/>
                <a:t> at (16, 32)</a:t>
              </a:r>
              <a:endParaRPr lang="de-DE" sz="1400" dirty="0"/>
            </a:p>
          </p:txBody>
        </p:sp>
        <p:cxnSp>
          <p:nvCxnSpPr>
            <p:cNvPr id="26" name="Straight Arrow Connector 25"/>
            <p:cNvCxnSpPr/>
            <p:nvPr/>
          </p:nvCxnSpPr>
          <p:spPr bwMode="auto">
            <a:xfrm>
              <a:off x="2429340" y="1799407"/>
              <a:ext cx="0" cy="573984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diamond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Straight Arrow Connector 26"/>
            <p:cNvCxnSpPr/>
            <p:nvPr/>
          </p:nvCxnSpPr>
          <p:spPr bwMode="auto">
            <a:xfrm>
              <a:off x="1354059" y="2048132"/>
              <a:ext cx="0" cy="701306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diamond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Straight Arrow Connector 27"/>
            <p:cNvCxnSpPr/>
            <p:nvPr/>
          </p:nvCxnSpPr>
          <p:spPr bwMode="auto">
            <a:xfrm flipH="1" flipV="1">
              <a:off x="3261931" y="2749438"/>
              <a:ext cx="72008" cy="390531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diamond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Straight Arrow Connector 35"/>
            <p:cNvCxnSpPr/>
            <p:nvPr/>
          </p:nvCxnSpPr>
          <p:spPr bwMode="auto">
            <a:xfrm flipH="1" flipV="1">
              <a:off x="2098815" y="2604239"/>
              <a:ext cx="168930" cy="796028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diamond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8" name="Rectangle 37"/>
            <p:cNvSpPr/>
            <p:nvPr/>
          </p:nvSpPr>
          <p:spPr>
            <a:xfrm>
              <a:off x="2483768" y="3083126"/>
              <a:ext cx="278313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/>
                <a:t>cs2: </a:t>
              </a:r>
              <a:r>
                <a:rPr lang="en-US" sz="1400" dirty="0" err="1" smtClean="0"/>
                <a:t>CodingStructure</a:t>
              </a:r>
              <a:r>
                <a:rPr lang="en-US" sz="1400" dirty="0" smtClean="0"/>
                <a:t> </a:t>
              </a:r>
              <a:r>
                <a:rPr lang="en-US" sz="1400" dirty="0"/>
                <a:t>at (32, 32)</a:t>
              </a:r>
              <a:endParaRPr lang="de-DE" sz="1400" dirty="0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5580112" y="1112413"/>
            <a:ext cx="3168352" cy="178510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60000" indent="-360000" defTabSz="360000">
              <a:spcAft>
                <a:spcPts val="900"/>
              </a:spcAft>
              <a:buClr>
                <a:schemeClr val="tx2"/>
              </a:buClr>
              <a:buChar char="n"/>
              <a:defRPr sz="1600">
                <a:latin typeface="+mn-lt"/>
              </a:defRPr>
            </a:lvl1pPr>
            <a:lvl2pPr marL="720000" lvl="1" indent="-360000" defTabSz="360000">
              <a:spcAft>
                <a:spcPts val="900"/>
              </a:spcAft>
              <a:buClr>
                <a:schemeClr val="bg2"/>
              </a:buClr>
              <a:buChar char="n"/>
              <a:defRPr sz="1600">
                <a:latin typeface="+mn-lt"/>
              </a:defRPr>
            </a:lvl2pPr>
            <a:lvl3pPr marL="1080000" indent="-360000" defTabSz="360000">
              <a:spcAft>
                <a:spcPts val="900"/>
              </a:spcAft>
              <a:buClr>
                <a:schemeClr val="bg2"/>
              </a:buClr>
              <a:buChar char="n"/>
              <a:defRPr sz="1600">
                <a:latin typeface="+mn-lt"/>
              </a:defRPr>
            </a:lvl3pPr>
            <a:lvl4pPr marL="1440000" indent="-360000" defTabSz="360000">
              <a:spcAft>
                <a:spcPts val="900"/>
              </a:spcAft>
              <a:buClr>
                <a:schemeClr val="bg2"/>
              </a:buClr>
              <a:buChar char="n"/>
              <a:defRPr sz="1600">
                <a:latin typeface="+mn-lt"/>
              </a:defRPr>
            </a:lvl4pPr>
            <a:lvl5pPr marL="1800000" indent="-360000" defTabSz="360000">
              <a:spcAft>
                <a:spcPts val="900"/>
              </a:spcAft>
              <a:buClr>
                <a:schemeClr val="bg2"/>
              </a:buClr>
              <a:buChar char="n"/>
              <a:defRPr sz="1600">
                <a:latin typeface="+mn-lt"/>
              </a:defRPr>
            </a:lvl5pPr>
            <a:lvl6pPr marL="1887538" indent="-358775" fontAlgn="base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latin typeface="+mn-lt"/>
              </a:defRPr>
            </a:lvl6pPr>
            <a:lvl7pPr marL="2344738" indent="-358775" fontAlgn="base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latin typeface="+mn-lt"/>
              </a:defRPr>
            </a:lvl7pPr>
            <a:lvl8pPr marL="2801938" indent="-358775" fontAlgn="base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latin typeface="+mn-lt"/>
              </a:defRPr>
            </a:lvl8pPr>
            <a:lvl9pPr marL="3259138" indent="-358775" fontAlgn="base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latin typeface="+mn-lt"/>
              </a:defRPr>
            </a:lvl9pPr>
          </a:lstStyle>
          <a:p>
            <a:r>
              <a:rPr lang="en-US" dirty="0"/>
              <a:t>cs2.getCU({32, 32</a:t>
            </a:r>
            <a:r>
              <a:rPr lang="en-US" dirty="0" smtClean="0"/>
              <a:t>})</a:t>
            </a:r>
          </a:p>
          <a:p>
            <a:pPr lvl="1"/>
            <a:r>
              <a:rPr lang="en-US" dirty="0" smtClean="0"/>
              <a:t>returns </a:t>
            </a:r>
            <a:r>
              <a:rPr lang="en-US" i="1" dirty="0" smtClean="0"/>
              <a:t>cu2</a:t>
            </a:r>
            <a:endParaRPr lang="en-US" i="1" dirty="0"/>
          </a:p>
          <a:p>
            <a:r>
              <a:rPr lang="en-US" dirty="0" smtClean="0"/>
              <a:t>cs2.getCU</a:t>
            </a:r>
            <a:r>
              <a:rPr lang="en-US" dirty="0"/>
              <a:t>({16, 32})</a:t>
            </a:r>
          </a:p>
          <a:p>
            <a:pPr lvl="1"/>
            <a:r>
              <a:rPr lang="en-US" dirty="0" smtClean="0"/>
              <a:t>returns </a:t>
            </a:r>
            <a:r>
              <a:rPr lang="en-US" i="1" dirty="0" smtClean="0"/>
              <a:t>cu1</a:t>
            </a:r>
            <a:endParaRPr lang="en-US" i="1" dirty="0"/>
          </a:p>
          <a:p>
            <a:r>
              <a:rPr lang="en-US" dirty="0"/>
              <a:t>cs1.getCU({32, 32</a:t>
            </a:r>
            <a:r>
              <a:rPr lang="en-US" dirty="0" smtClean="0"/>
              <a:t>})</a:t>
            </a:r>
          </a:p>
          <a:p>
            <a:pPr lvl="1"/>
            <a:r>
              <a:rPr lang="en-US" dirty="0" smtClean="0"/>
              <a:t>returns </a:t>
            </a:r>
            <a:r>
              <a:rPr lang="en-US" i="1" dirty="0" err="1" smtClean="0"/>
              <a:t>nullptr</a:t>
            </a:r>
            <a:endParaRPr lang="de-DE" i="1" dirty="0"/>
          </a:p>
        </p:txBody>
      </p:sp>
      <p:grpSp>
        <p:nvGrpSpPr>
          <p:cNvPr id="45" name="Group 44"/>
          <p:cNvGrpSpPr/>
          <p:nvPr/>
        </p:nvGrpSpPr>
        <p:grpSpPr>
          <a:xfrm>
            <a:off x="2336799" y="539750"/>
            <a:ext cx="4470400" cy="4063999"/>
            <a:chOff x="2336799" y="539750"/>
            <a:chExt cx="4470400" cy="4063999"/>
          </a:xfrm>
        </p:grpSpPr>
        <p:sp>
          <p:nvSpPr>
            <p:cNvPr id="50" name="Freeform 49"/>
            <p:cNvSpPr/>
            <p:nvPr/>
          </p:nvSpPr>
          <p:spPr>
            <a:xfrm>
              <a:off x="2336799" y="539750"/>
              <a:ext cx="1654048" cy="650240"/>
            </a:xfrm>
            <a:custGeom>
              <a:avLst/>
              <a:gdLst>
                <a:gd name="connsiteX0" fmla="*/ 0 w 1654048"/>
                <a:gd name="connsiteY0" fmla="*/ 0 h 650240"/>
                <a:gd name="connsiteX1" fmla="*/ 1654048 w 1654048"/>
                <a:gd name="connsiteY1" fmla="*/ 0 h 650240"/>
                <a:gd name="connsiteX2" fmla="*/ 1654048 w 1654048"/>
                <a:gd name="connsiteY2" fmla="*/ 650240 h 650240"/>
                <a:gd name="connsiteX3" fmla="*/ 0 w 1654048"/>
                <a:gd name="connsiteY3" fmla="*/ 650240 h 650240"/>
                <a:gd name="connsiteX4" fmla="*/ 0 w 1654048"/>
                <a:gd name="connsiteY4" fmla="*/ 0 h 65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4048" h="650240">
                  <a:moveTo>
                    <a:pt x="0" y="0"/>
                  </a:moveTo>
                  <a:lnTo>
                    <a:pt x="1654048" y="0"/>
                  </a:lnTo>
                  <a:lnTo>
                    <a:pt x="1654048" y="650240"/>
                  </a:lnTo>
                  <a:lnTo>
                    <a:pt x="0" y="65024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0800" tIns="50800" rIns="50800" bIns="50800" numCol="1" spcCol="1270" anchor="b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4000" kern="120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4393183" y="1387094"/>
              <a:ext cx="2414016" cy="650240"/>
            </a:xfrm>
            <a:custGeom>
              <a:avLst/>
              <a:gdLst>
                <a:gd name="connsiteX0" fmla="*/ 0 w 2414016"/>
                <a:gd name="connsiteY0" fmla="*/ 0 h 650240"/>
                <a:gd name="connsiteX1" fmla="*/ 2414016 w 2414016"/>
                <a:gd name="connsiteY1" fmla="*/ 0 h 650240"/>
                <a:gd name="connsiteX2" fmla="*/ 2414016 w 2414016"/>
                <a:gd name="connsiteY2" fmla="*/ 650240 h 650240"/>
                <a:gd name="connsiteX3" fmla="*/ 0 w 2414016"/>
                <a:gd name="connsiteY3" fmla="*/ 650240 h 650240"/>
                <a:gd name="connsiteX4" fmla="*/ 0 w 2414016"/>
                <a:gd name="connsiteY4" fmla="*/ 0 h 65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4016" h="650240">
                  <a:moveTo>
                    <a:pt x="0" y="0"/>
                  </a:moveTo>
                  <a:lnTo>
                    <a:pt x="2414016" y="0"/>
                  </a:lnTo>
                  <a:lnTo>
                    <a:pt x="2414016" y="650240"/>
                  </a:lnTo>
                  <a:lnTo>
                    <a:pt x="0" y="65024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0800" tIns="50800" rIns="50800" bIns="50800" numCol="1" spcCol="1270" anchor="ctr" anchorCtr="0">
              <a:noAutofit/>
            </a:bodyPr>
            <a:lstStyle/>
            <a:p>
              <a:pPr lvl="0" algn="l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4000" kern="120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336799" y="1876399"/>
              <a:ext cx="1922272" cy="650240"/>
            </a:xfrm>
            <a:custGeom>
              <a:avLst/>
              <a:gdLst>
                <a:gd name="connsiteX0" fmla="*/ 0 w 1922272"/>
                <a:gd name="connsiteY0" fmla="*/ 0 h 650240"/>
                <a:gd name="connsiteX1" fmla="*/ 1922272 w 1922272"/>
                <a:gd name="connsiteY1" fmla="*/ 0 h 650240"/>
                <a:gd name="connsiteX2" fmla="*/ 1922272 w 1922272"/>
                <a:gd name="connsiteY2" fmla="*/ 650240 h 650240"/>
                <a:gd name="connsiteX3" fmla="*/ 0 w 1922272"/>
                <a:gd name="connsiteY3" fmla="*/ 650240 h 650240"/>
                <a:gd name="connsiteX4" fmla="*/ 0 w 1922272"/>
                <a:gd name="connsiteY4" fmla="*/ 0 h 65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2272" h="650240">
                  <a:moveTo>
                    <a:pt x="0" y="0"/>
                  </a:moveTo>
                  <a:lnTo>
                    <a:pt x="1922272" y="0"/>
                  </a:lnTo>
                  <a:lnTo>
                    <a:pt x="1922272" y="650240"/>
                  </a:lnTo>
                  <a:lnTo>
                    <a:pt x="0" y="65024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0800" tIns="50800" rIns="50800" bIns="50800" numCol="1" spcCol="1270" anchor="ctr" anchorCtr="0">
              <a:noAutofit/>
            </a:bodyPr>
            <a:lstStyle/>
            <a:p>
              <a:pPr lvl="0" algn="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4000" kern="1200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5331968" y="2448610"/>
              <a:ext cx="1475231" cy="650240"/>
            </a:xfrm>
            <a:custGeom>
              <a:avLst/>
              <a:gdLst>
                <a:gd name="connsiteX0" fmla="*/ 0 w 1475231"/>
                <a:gd name="connsiteY0" fmla="*/ 0 h 650240"/>
                <a:gd name="connsiteX1" fmla="*/ 1475231 w 1475231"/>
                <a:gd name="connsiteY1" fmla="*/ 0 h 650240"/>
                <a:gd name="connsiteX2" fmla="*/ 1475231 w 1475231"/>
                <a:gd name="connsiteY2" fmla="*/ 650240 h 650240"/>
                <a:gd name="connsiteX3" fmla="*/ 0 w 1475231"/>
                <a:gd name="connsiteY3" fmla="*/ 650240 h 650240"/>
                <a:gd name="connsiteX4" fmla="*/ 0 w 1475231"/>
                <a:gd name="connsiteY4" fmla="*/ 0 h 65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5231" h="650240">
                  <a:moveTo>
                    <a:pt x="0" y="0"/>
                  </a:moveTo>
                  <a:lnTo>
                    <a:pt x="1475231" y="0"/>
                  </a:lnTo>
                  <a:lnTo>
                    <a:pt x="1475231" y="650240"/>
                  </a:lnTo>
                  <a:lnTo>
                    <a:pt x="0" y="65024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0800" tIns="50800" rIns="50800" bIns="50800" numCol="1" spcCol="1270" anchor="ctr" anchorCtr="0">
              <a:noAutofit/>
            </a:bodyPr>
            <a:lstStyle/>
            <a:p>
              <a:pPr lvl="0" algn="l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4000" kern="1200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4571999" y="3953509"/>
              <a:ext cx="2235200" cy="650240"/>
            </a:xfrm>
            <a:custGeom>
              <a:avLst/>
              <a:gdLst>
                <a:gd name="connsiteX0" fmla="*/ 0 w 2235200"/>
                <a:gd name="connsiteY0" fmla="*/ 0 h 650240"/>
                <a:gd name="connsiteX1" fmla="*/ 2235200 w 2235200"/>
                <a:gd name="connsiteY1" fmla="*/ 0 h 650240"/>
                <a:gd name="connsiteX2" fmla="*/ 2235200 w 2235200"/>
                <a:gd name="connsiteY2" fmla="*/ 650240 h 650240"/>
                <a:gd name="connsiteX3" fmla="*/ 0 w 2235200"/>
                <a:gd name="connsiteY3" fmla="*/ 650240 h 650240"/>
                <a:gd name="connsiteX4" fmla="*/ 0 w 2235200"/>
                <a:gd name="connsiteY4" fmla="*/ 0 h 65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35200" h="650240">
                  <a:moveTo>
                    <a:pt x="0" y="0"/>
                  </a:moveTo>
                  <a:lnTo>
                    <a:pt x="2235200" y="0"/>
                  </a:lnTo>
                  <a:lnTo>
                    <a:pt x="2235200" y="650240"/>
                  </a:lnTo>
                  <a:lnTo>
                    <a:pt x="0" y="65024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0800" tIns="50800" rIns="50800" bIns="50800" numCol="1" spcCol="1270" anchor="t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4000" kern="1200"/>
            </a:p>
          </p:txBody>
        </p:sp>
      </p:grpSp>
      <p:sp>
        <p:nvSpPr>
          <p:cNvPr id="55" name="Arc 54"/>
          <p:cNvSpPr/>
          <p:nvPr/>
        </p:nvSpPr>
        <p:spPr bwMode="auto">
          <a:xfrm rot="20035187">
            <a:off x="1739441" y="1770977"/>
            <a:ext cx="4630398" cy="1419559"/>
          </a:xfrm>
          <a:prstGeom prst="arc">
            <a:avLst>
              <a:gd name="adj1" fmla="val 11903658"/>
              <a:gd name="adj2" fmla="val 20779650"/>
            </a:avLst>
          </a:prstGeom>
          <a:noFill/>
          <a:ln w="6350">
            <a:solidFill>
              <a:schemeClr val="accent1"/>
            </a:solidFill>
            <a:headEnd type="arrow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Frutiger LT Com 55 Roman" pitchFamily="34" charset="0"/>
            </a:endParaRPr>
          </a:p>
        </p:txBody>
      </p:sp>
      <p:sp>
        <p:nvSpPr>
          <p:cNvPr id="58" name="Arc 57"/>
          <p:cNvSpPr/>
          <p:nvPr/>
        </p:nvSpPr>
        <p:spPr bwMode="auto">
          <a:xfrm rot="9551745">
            <a:off x="1596963" y="1067950"/>
            <a:ext cx="4924677" cy="1449483"/>
          </a:xfrm>
          <a:prstGeom prst="arc">
            <a:avLst>
              <a:gd name="adj1" fmla="val 11707503"/>
              <a:gd name="adj2" fmla="val 21423631"/>
            </a:avLst>
          </a:prstGeom>
          <a:noFill/>
          <a:ln w="6350">
            <a:solidFill>
              <a:srgbClr val="179C7D"/>
            </a:solidFill>
            <a:headEnd type="arrow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Frutiger LT Com 55 Roman" pitchFamily="34" charset="0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4283968" y="1724945"/>
            <a:ext cx="593104" cy="7027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  <a:scene3d>
            <a:camera prst="isometricOffAxis1Top"/>
            <a:lightRig rig="threePt" dir="t"/>
          </a:scene3d>
          <a:sp3d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Frutiger LT Com 55 Roma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NextSoftware</a:t>
            </a:r>
            <a:r>
              <a:rPr lang="en-US" dirty="0" smtClean="0"/>
              <a:t> – Detailed Description</a:t>
            </a:r>
            <a:endParaRPr lang="de-D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Hierarchical Cascading with </a:t>
            </a:r>
            <a:r>
              <a:rPr lang="en-US" dirty="0" err="1" smtClean="0"/>
              <a:t>CodingStructure</a:t>
            </a:r>
            <a:endParaRPr lang="de-DE" dirty="0"/>
          </a:p>
        </p:txBody>
      </p:sp>
      <p:grpSp>
        <p:nvGrpSpPr>
          <p:cNvPr id="43" name="Group 42"/>
          <p:cNvGrpSpPr/>
          <p:nvPr/>
        </p:nvGrpSpPr>
        <p:grpSpPr>
          <a:xfrm>
            <a:off x="75504" y="1419862"/>
            <a:ext cx="5191398" cy="2880080"/>
            <a:chOff x="75504" y="1203838"/>
            <a:chExt cx="5191398" cy="2880080"/>
          </a:xfrm>
        </p:grpSpPr>
        <p:grpSp>
          <p:nvGrpSpPr>
            <p:cNvPr id="20" name="Group 19"/>
            <p:cNvGrpSpPr/>
            <p:nvPr/>
          </p:nvGrpSpPr>
          <p:grpSpPr>
            <a:xfrm>
              <a:off x="683568" y="1203838"/>
              <a:ext cx="2449898" cy="2880080"/>
              <a:chOff x="1979712" y="1491630"/>
              <a:chExt cx="2394882" cy="2160000"/>
            </a:xfrm>
          </p:grpSpPr>
          <p:sp>
            <p:nvSpPr>
              <p:cNvPr id="10" name="Rectangle 9"/>
              <p:cNvSpPr/>
              <p:nvPr/>
            </p:nvSpPr>
            <p:spPr bwMode="auto">
              <a:xfrm>
                <a:off x="1979712" y="1491630"/>
                <a:ext cx="2160000" cy="2160000"/>
              </a:xfrm>
              <a:prstGeom prst="rect">
                <a:avLst/>
              </a:prstGeom>
              <a:ln w="12700"/>
              <a:scene3d>
                <a:camera prst="isometricOffAxis1Top"/>
                <a:lightRig rig="threePt" dir="t"/>
              </a:scene3d>
              <a:sp3d/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40000"/>
                  </a:spcAft>
                  <a:buClrTx/>
                  <a:buSzTx/>
                  <a:buFont typeface="Wingdings" pitchFamily="2" charset="2"/>
                  <a:buNone/>
                  <a:tabLst/>
                </a:pPr>
                <a:endParaRPr kumimoji="0" lang="de-DE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Frutiger LT Com 55 Roman" pitchFamily="34" charset="0"/>
                </a:endParaRPr>
              </a:p>
            </p:txBody>
          </p:sp>
          <p:grpSp>
            <p:nvGrpSpPr>
              <p:cNvPr id="19" name="Group 18"/>
              <p:cNvGrpSpPr/>
              <p:nvPr/>
            </p:nvGrpSpPr>
            <p:grpSpPr>
              <a:xfrm>
                <a:off x="2635146" y="2050910"/>
                <a:ext cx="1739448" cy="1152128"/>
                <a:chOff x="2328346" y="2014094"/>
                <a:chExt cx="1739448" cy="1152128"/>
              </a:xfrm>
            </p:grpSpPr>
            <p:sp>
              <p:nvSpPr>
                <p:cNvPr id="15" name="Rectangle 14"/>
                <p:cNvSpPr/>
                <p:nvPr/>
              </p:nvSpPr>
              <p:spPr bwMode="auto">
                <a:xfrm>
                  <a:off x="2987793" y="2086222"/>
                  <a:ext cx="1080000" cy="1080000"/>
                </a:xfrm>
                <a:prstGeom prst="rect">
                  <a:avLst/>
                </a:prstGeom>
                <a:ln w="9525">
                  <a:prstDash val="sysDot"/>
                </a:ln>
                <a:scene3d>
                  <a:camera prst="isometricOffAxis1Top"/>
                  <a:lightRig rig="threePt" dir="t"/>
                </a:scene3d>
                <a:sp3d/>
                <a:extLst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40000"/>
                    </a:spcAft>
                    <a:buClrTx/>
                    <a:buSzTx/>
                    <a:buFont typeface="Wingdings" pitchFamily="2" charset="2"/>
                    <a:buNone/>
                    <a:tabLst/>
                  </a:pPr>
                  <a:endParaRPr kumimoji="0" lang="de-D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Frutiger LT Com 55 Roman" pitchFamily="34" charset="0"/>
                  </a:endParaRPr>
                </a:p>
              </p:txBody>
            </p:sp>
            <p:sp>
              <p:nvSpPr>
                <p:cNvPr id="16" name="Rectangle 15"/>
                <p:cNvSpPr/>
                <p:nvPr/>
              </p:nvSpPr>
              <p:spPr bwMode="auto">
                <a:xfrm>
                  <a:off x="2987794" y="2014094"/>
                  <a:ext cx="1080000" cy="1080000"/>
                </a:xfrm>
                <a:prstGeom prst="rect">
                  <a:avLst/>
                </a:prstGeom>
                <a:ln w="12700"/>
                <a:scene3d>
                  <a:camera prst="isometricOffAxis1Top"/>
                  <a:lightRig rig="threePt" dir="t"/>
                </a:scene3d>
                <a:sp3d/>
                <a:extLst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40000"/>
                    </a:spcAft>
                    <a:buClrTx/>
                    <a:buSzTx/>
                    <a:buFont typeface="Wingdings" pitchFamily="2" charset="2"/>
                    <a:buNone/>
                    <a:tabLst/>
                  </a:pPr>
                  <a:endParaRPr kumimoji="0" lang="de-D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Frutiger LT Com 55 Roman" pitchFamily="34" charset="0"/>
                  </a:endParaRPr>
                </a:p>
              </p:txBody>
            </p:sp>
            <p:sp>
              <p:nvSpPr>
                <p:cNvPr id="17" name="Rectangle 16"/>
                <p:cNvSpPr/>
                <p:nvPr/>
              </p:nvSpPr>
              <p:spPr bwMode="auto">
                <a:xfrm>
                  <a:off x="2328346" y="2393516"/>
                  <a:ext cx="558610" cy="477747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/>
                <a:scene3d>
                  <a:camera prst="isometricOffAxis1Top"/>
                  <a:lightRig rig="threePt" dir="t"/>
                </a:scene3d>
                <a:sp3d/>
                <a:extLst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40000"/>
                    </a:spcAft>
                    <a:buClrTx/>
                    <a:buSzTx/>
                    <a:buFont typeface="Wingdings" pitchFamily="2" charset="2"/>
                    <a:buNone/>
                    <a:tabLst/>
                  </a:pPr>
                  <a:endParaRPr kumimoji="0" lang="de-D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Frutiger LT Com 55 Roman" pitchFamily="34" charset="0"/>
                  </a:endParaRPr>
                </a:p>
              </p:txBody>
            </p:sp>
            <p:sp>
              <p:nvSpPr>
                <p:cNvPr id="18" name="Rectangle 17"/>
                <p:cNvSpPr/>
                <p:nvPr/>
              </p:nvSpPr>
              <p:spPr bwMode="auto">
                <a:xfrm>
                  <a:off x="2875739" y="2241548"/>
                  <a:ext cx="579785" cy="527077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2700"/>
                <a:scene3d>
                  <a:camera prst="isometricOffAxis1Top"/>
                  <a:lightRig rig="threePt" dir="t"/>
                </a:scene3d>
                <a:sp3d/>
                <a:extLst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40000"/>
                    </a:spcAft>
                    <a:buClrTx/>
                    <a:buSzTx/>
                    <a:buFont typeface="Wingdings" pitchFamily="2" charset="2"/>
                    <a:buNone/>
                    <a:tabLst/>
                  </a:pPr>
                  <a:endParaRPr kumimoji="0" lang="de-D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Frutiger LT Com 55 Roman" pitchFamily="34" charset="0"/>
                  </a:endParaRPr>
                </a:p>
              </p:txBody>
            </p:sp>
          </p:grpSp>
        </p:grpSp>
        <p:sp>
          <p:nvSpPr>
            <p:cNvPr id="21" name="TextBox 20"/>
            <p:cNvSpPr txBox="1"/>
            <p:nvPr/>
          </p:nvSpPr>
          <p:spPr>
            <a:xfrm>
              <a:off x="872530" y="1491630"/>
              <a:ext cx="25843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cs1: </a:t>
              </a:r>
              <a:r>
                <a:rPr lang="en-US" sz="1400" dirty="0" err="1" smtClean="0"/>
                <a:t>CodingStructure</a:t>
              </a:r>
              <a:r>
                <a:rPr lang="en-US" sz="1400" dirty="0" smtClean="0"/>
                <a:t> at (0, 0)</a:t>
              </a:r>
              <a:endParaRPr lang="de-DE" sz="14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55576" y="3389605"/>
              <a:ext cx="24112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cu2: </a:t>
              </a:r>
              <a:r>
                <a:rPr lang="en-US" sz="1400" dirty="0" err="1" smtClean="0"/>
                <a:t>CodingUnit</a:t>
              </a:r>
              <a:r>
                <a:rPr lang="en-US" sz="1400" dirty="0" smtClean="0"/>
                <a:t> </a:t>
              </a:r>
              <a:r>
                <a:rPr lang="en-US" sz="1400" dirty="0"/>
                <a:t>at (32, 32</a:t>
              </a:r>
              <a:r>
                <a:rPr lang="en-US" sz="1400" dirty="0" smtClean="0"/>
                <a:t>)</a:t>
              </a:r>
              <a:endParaRPr lang="de-DE" sz="14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5504" y="1764899"/>
              <a:ext cx="24112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cu1: </a:t>
              </a:r>
              <a:r>
                <a:rPr lang="en-US" sz="1400" dirty="0" err="1" smtClean="0"/>
                <a:t>CodingUnit</a:t>
              </a:r>
              <a:r>
                <a:rPr lang="en-US" sz="1400" dirty="0" smtClean="0"/>
                <a:t> at (16, 32)</a:t>
              </a:r>
              <a:endParaRPr lang="de-DE" sz="1400" dirty="0"/>
            </a:p>
          </p:txBody>
        </p:sp>
        <p:cxnSp>
          <p:nvCxnSpPr>
            <p:cNvPr id="26" name="Straight Arrow Connector 25"/>
            <p:cNvCxnSpPr/>
            <p:nvPr/>
          </p:nvCxnSpPr>
          <p:spPr bwMode="auto">
            <a:xfrm>
              <a:off x="2429340" y="1799407"/>
              <a:ext cx="0" cy="573984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diamond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Straight Arrow Connector 26"/>
            <p:cNvCxnSpPr/>
            <p:nvPr/>
          </p:nvCxnSpPr>
          <p:spPr bwMode="auto">
            <a:xfrm>
              <a:off x="1354059" y="2048132"/>
              <a:ext cx="0" cy="701306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diamond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Straight Arrow Connector 27"/>
            <p:cNvCxnSpPr/>
            <p:nvPr/>
          </p:nvCxnSpPr>
          <p:spPr bwMode="auto">
            <a:xfrm flipH="1" flipV="1">
              <a:off x="3261931" y="2749438"/>
              <a:ext cx="72008" cy="390531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diamond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Straight Arrow Connector 35"/>
            <p:cNvCxnSpPr/>
            <p:nvPr/>
          </p:nvCxnSpPr>
          <p:spPr bwMode="auto">
            <a:xfrm flipH="1" flipV="1">
              <a:off x="2098815" y="2604239"/>
              <a:ext cx="168930" cy="796028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diamond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8" name="Rectangle 37"/>
            <p:cNvSpPr/>
            <p:nvPr/>
          </p:nvSpPr>
          <p:spPr>
            <a:xfrm>
              <a:off x="2483768" y="3083126"/>
              <a:ext cx="278313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/>
                <a:t>cs2: </a:t>
              </a:r>
              <a:r>
                <a:rPr lang="en-US" sz="1400" dirty="0" err="1" smtClean="0"/>
                <a:t>CodingStructure</a:t>
              </a:r>
              <a:r>
                <a:rPr lang="en-US" sz="1400" dirty="0" smtClean="0"/>
                <a:t> </a:t>
              </a:r>
              <a:r>
                <a:rPr lang="en-US" sz="1400" dirty="0"/>
                <a:t>at (32, 32)</a:t>
              </a:r>
              <a:endParaRPr lang="de-DE" sz="1400" dirty="0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5580112" y="1112413"/>
            <a:ext cx="3168352" cy="178510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60000" indent="-360000" defTabSz="360000">
              <a:spcAft>
                <a:spcPts val="900"/>
              </a:spcAft>
              <a:buClr>
                <a:schemeClr val="tx2"/>
              </a:buClr>
              <a:buChar char="n"/>
              <a:defRPr sz="1600">
                <a:latin typeface="+mn-lt"/>
              </a:defRPr>
            </a:lvl1pPr>
            <a:lvl2pPr marL="720000" lvl="1" indent="-360000" defTabSz="360000">
              <a:spcAft>
                <a:spcPts val="900"/>
              </a:spcAft>
              <a:buClr>
                <a:schemeClr val="bg2"/>
              </a:buClr>
              <a:buChar char="n"/>
              <a:defRPr sz="1600">
                <a:latin typeface="+mn-lt"/>
              </a:defRPr>
            </a:lvl2pPr>
            <a:lvl3pPr marL="1080000" indent="-360000" defTabSz="360000">
              <a:spcAft>
                <a:spcPts val="900"/>
              </a:spcAft>
              <a:buClr>
                <a:schemeClr val="bg2"/>
              </a:buClr>
              <a:buChar char="n"/>
              <a:defRPr sz="1600">
                <a:latin typeface="+mn-lt"/>
              </a:defRPr>
            </a:lvl3pPr>
            <a:lvl4pPr marL="1440000" indent="-360000" defTabSz="360000">
              <a:spcAft>
                <a:spcPts val="900"/>
              </a:spcAft>
              <a:buClr>
                <a:schemeClr val="bg2"/>
              </a:buClr>
              <a:buChar char="n"/>
              <a:defRPr sz="1600">
                <a:latin typeface="+mn-lt"/>
              </a:defRPr>
            </a:lvl4pPr>
            <a:lvl5pPr marL="1800000" indent="-360000" defTabSz="360000">
              <a:spcAft>
                <a:spcPts val="900"/>
              </a:spcAft>
              <a:buClr>
                <a:schemeClr val="bg2"/>
              </a:buClr>
              <a:buChar char="n"/>
              <a:defRPr sz="1600">
                <a:latin typeface="+mn-lt"/>
              </a:defRPr>
            </a:lvl5pPr>
            <a:lvl6pPr marL="1887538" indent="-358775" fontAlgn="base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latin typeface="+mn-lt"/>
              </a:defRPr>
            </a:lvl6pPr>
            <a:lvl7pPr marL="2344738" indent="-358775" fontAlgn="base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latin typeface="+mn-lt"/>
              </a:defRPr>
            </a:lvl7pPr>
            <a:lvl8pPr marL="2801938" indent="-358775" fontAlgn="base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latin typeface="+mn-lt"/>
              </a:defRPr>
            </a:lvl8pPr>
            <a:lvl9pPr marL="3259138" indent="-358775" fontAlgn="base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latin typeface="+mn-lt"/>
              </a:defRPr>
            </a:lvl9pPr>
          </a:lstStyle>
          <a:p>
            <a:r>
              <a:rPr lang="en-US" dirty="0"/>
              <a:t>cs2.getCU({32, 32</a:t>
            </a:r>
            <a:r>
              <a:rPr lang="en-US" dirty="0" smtClean="0"/>
              <a:t>})</a:t>
            </a:r>
          </a:p>
          <a:p>
            <a:pPr lvl="1"/>
            <a:r>
              <a:rPr lang="en-US" dirty="0" smtClean="0"/>
              <a:t>returns </a:t>
            </a:r>
            <a:r>
              <a:rPr lang="en-US" i="1" dirty="0" smtClean="0"/>
              <a:t>cu2</a:t>
            </a:r>
            <a:endParaRPr lang="en-US" i="1" dirty="0"/>
          </a:p>
          <a:p>
            <a:r>
              <a:rPr lang="en-US" dirty="0" smtClean="0"/>
              <a:t>cs2.getCU</a:t>
            </a:r>
            <a:r>
              <a:rPr lang="en-US" dirty="0"/>
              <a:t>({16, 32})</a:t>
            </a:r>
          </a:p>
          <a:p>
            <a:pPr lvl="1"/>
            <a:r>
              <a:rPr lang="en-US" dirty="0" smtClean="0"/>
              <a:t>returns </a:t>
            </a:r>
            <a:r>
              <a:rPr lang="en-US" i="1" dirty="0" smtClean="0"/>
              <a:t>cu1</a:t>
            </a:r>
            <a:endParaRPr lang="en-US" i="1" dirty="0"/>
          </a:p>
          <a:p>
            <a:r>
              <a:rPr lang="en-US" dirty="0"/>
              <a:t>cs1.getCU({32, 32</a:t>
            </a:r>
            <a:r>
              <a:rPr lang="en-US" dirty="0" smtClean="0"/>
              <a:t>})</a:t>
            </a:r>
          </a:p>
          <a:p>
            <a:pPr lvl="1"/>
            <a:r>
              <a:rPr lang="en-US" dirty="0" smtClean="0"/>
              <a:t>returns </a:t>
            </a:r>
            <a:r>
              <a:rPr lang="en-US" i="1" dirty="0" err="1" smtClean="0"/>
              <a:t>nullptr</a:t>
            </a:r>
            <a:endParaRPr lang="de-DE" i="1" dirty="0"/>
          </a:p>
        </p:txBody>
      </p:sp>
      <p:grpSp>
        <p:nvGrpSpPr>
          <p:cNvPr id="45" name="Group 44"/>
          <p:cNvGrpSpPr/>
          <p:nvPr/>
        </p:nvGrpSpPr>
        <p:grpSpPr>
          <a:xfrm>
            <a:off x="2336799" y="539750"/>
            <a:ext cx="4470400" cy="4063999"/>
            <a:chOff x="2336799" y="539750"/>
            <a:chExt cx="4470400" cy="4063999"/>
          </a:xfrm>
        </p:grpSpPr>
        <p:sp>
          <p:nvSpPr>
            <p:cNvPr id="50" name="Freeform 49"/>
            <p:cNvSpPr/>
            <p:nvPr/>
          </p:nvSpPr>
          <p:spPr>
            <a:xfrm>
              <a:off x="2336799" y="539750"/>
              <a:ext cx="1654048" cy="650240"/>
            </a:xfrm>
            <a:custGeom>
              <a:avLst/>
              <a:gdLst>
                <a:gd name="connsiteX0" fmla="*/ 0 w 1654048"/>
                <a:gd name="connsiteY0" fmla="*/ 0 h 650240"/>
                <a:gd name="connsiteX1" fmla="*/ 1654048 w 1654048"/>
                <a:gd name="connsiteY1" fmla="*/ 0 h 650240"/>
                <a:gd name="connsiteX2" fmla="*/ 1654048 w 1654048"/>
                <a:gd name="connsiteY2" fmla="*/ 650240 h 650240"/>
                <a:gd name="connsiteX3" fmla="*/ 0 w 1654048"/>
                <a:gd name="connsiteY3" fmla="*/ 650240 h 650240"/>
                <a:gd name="connsiteX4" fmla="*/ 0 w 1654048"/>
                <a:gd name="connsiteY4" fmla="*/ 0 h 65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4048" h="650240">
                  <a:moveTo>
                    <a:pt x="0" y="0"/>
                  </a:moveTo>
                  <a:lnTo>
                    <a:pt x="1654048" y="0"/>
                  </a:lnTo>
                  <a:lnTo>
                    <a:pt x="1654048" y="650240"/>
                  </a:lnTo>
                  <a:lnTo>
                    <a:pt x="0" y="65024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0800" tIns="50800" rIns="50800" bIns="50800" numCol="1" spcCol="1270" anchor="b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4000" kern="120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4393183" y="1387094"/>
              <a:ext cx="2414016" cy="650240"/>
            </a:xfrm>
            <a:custGeom>
              <a:avLst/>
              <a:gdLst>
                <a:gd name="connsiteX0" fmla="*/ 0 w 2414016"/>
                <a:gd name="connsiteY0" fmla="*/ 0 h 650240"/>
                <a:gd name="connsiteX1" fmla="*/ 2414016 w 2414016"/>
                <a:gd name="connsiteY1" fmla="*/ 0 h 650240"/>
                <a:gd name="connsiteX2" fmla="*/ 2414016 w 2414016"/>
                <a:gd name="connsiteY2" fmla="*/ 650240 h 650240"/>
                <a:gd name="connsiteX3" fmla="*/ 0 w 2414016"/>
                <a:gd name="connsiteY3" fmla="*/ 650240 h 650240"/>
                <a:gd name="connsiteX4" fmla="*/ 0 w 2414016"/>
                <a:gd name="connsiteY4" fmla="*/ 0 h 65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4016" h="650240">
                  <a:moveTo>
                    <a:pt x="0" y="0"/>
                  </a:moveTo>
                  <a:lnTo>
                    <a:pt x="2414016" y="0"/>
                  </a:lnTo>
                  <a:lnTo>
                    <a:pt x="2414016" y="650240"/>
                  </a:lnTo>
                  <a:lnTo>
                    <a:pt x="0" y="65024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0800" tIns="50800" rIns="50800" bIns="50800" numCol="1" spcCol="1270" anchor="ctr" anchorCtr="0">
              <a:noAutofit/>
            </a:bodyPr>
            <a:lstStyle/>
            <a:p>
              <a:pPr lvl="0" algn="l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4000" kern="120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336799" y="1876399"/>
              <a:ext cx="1922272" cy="650240"/>
            </a:xfrm>
            <a:custGeom>
              <a:avLst/>
              <a:gdLst>
                <a:gd name="connsiteX0" fmla="*/ 0 w 1922272"/>
                <a:gd name="connsiteY0" fmla="*/ 0 h 650240"/>
                <a:gd name="connsiteX1" fmla="*/ 1922272 w 1922272"/>
                <a:gd name="connsiteY1" fmla="*/ 0 h 650240"/>
                <a:gd name="connsiteX2" fmla="*/ 1922272 w 1922272"/>
                <a:gd name="connsiteY2" fmla="*/ 650240 h 650240"/>
                <a:gd name="connsiteX3" fmla="*/ 0 w 1922272"/>
                <a:gd name="connsiteY3" fmla="*/ 650240 h 650240"/>
                <a:gd name="connsiteX4" fmla="*/ 0 w 1922272"/>
                <a:gd name="connsiteY4" fmla="*/ 0 h 65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2272" h="650240">
                  <a:moveTo>
                    <a:pt x="0" y="0"/>
                  </a:moveTo>
                  <a:lnTo>
                    <a:pt x="1922272" y="0"/>
                  </a:lnTo>
                  <a:lnTo>
                    <a:pt x="1922272" y="650240"/>
                  </a:lnTo>
                  <a:lnTo>
                    <a:pt x="0" y="65024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0800" tIns="50800" rIns="50800" bIns="50800" numCol="1" spcCol="1270" anchor="ctr" anchorCtr="0">
              <a:noAutofit/>
            </a:bodyPr>
            <a:lstStyle/>
            <a:p>
              <a:pPr lvl="0" algn="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4000" kern="1200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5331968" y="2448610"/>
              <a:ext cx="1475231" cy="650240"/>
            </a:xfrm>
            <a:custGeom>
              <a:avLst/>
              <a:gdLst>
                <a:gd name="connsiteX0" fmla="*/ 0 w 1475231"/>
                <a:gd name="connsiteY0" fmla="*/ 0 h 650240"/>
                <a:gd name="connsiteX1" fmla="*/ 1475231 w 1475231"/>
                <a:gd name="connsiteY1" fmla="*/ 0 h 650240"/>
                <a:gd name="connsiteX2" fmla="*/ 1475231 w 1475231"/>
                <a:gd name="connsiteY2" fmla="*/ 650240 h 650240"/>
                <a:gd name="connsiteX3" fmla="*/ 0 w 1475231"/>
                <a:gd name="connsiteY3" fmla="*/ 650240 h 650240"/>
                <a:gd name="connsiteX4" fmla="*/ 0 w 1475231"/>
                <a:gd name="connsiteY4" fmla="*/ 0 h 65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5231" h="650240">
                  <a:moveTo>
                    <a:pt x="0" y="0"/>
                  </a:moveTo>
                  <a:lnTo>
                    <a:pt x="1475231" y="0"/>
                  </a:lnTo>
                  <a:lnTo>
                    <a:pt x="1475231" y="650240"/>
                  </a:lnTo>
                  <a:lnTo>
                    <a:pt x="0" y="65024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0800" tIns="50800" rIns="50800" bIns="50800" numCol="1" spcCol="1270" anchor="ctr" anchorCtr="0">
              <a:noAutofit/>
            </a:bodyPr>
            <a:lstStyle/>
            <a:p>
              <a:pPr lvl="0" algn="l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4000" kern="1200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4571999" y="3953509"/>
              <a:ext cx="2235200" cy="650240"/>
            </a:xfrm>
            <a:custGeom>
              <a:avLst/>
              <a:gdLst>
                <a:gd name="connsiteX0" fmla="*/ 0 w 2235200"/>
                <a:gd name="connsiteY0" fmla="*/ 0 h 650240"/>
                <a:gd name="connsiteX1" fmla="*/ 2235200 w 2235200"/>
                <a:gd name="connsiteY1" fmla="*/ 0 h 650240"/>
                <a:gd name="connsiteX2" fmla="*/ 2235200 w 2235200"/>
                <a:gd name="connsiteY2" fmla="*/ 650240 h 650240"/>
                <a:gd name="connsiteX3" fmla="*/ 0 w 2235200"/>
                <a:gd name="connsiteY3" fmla="*/ 650240 h 650240"/>
                <a:gd name="connsiteX4" fmla="*/ 0 w 2235200"/>
                <a:gd name="connsiteY4" fmla="*/ 0 h 65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35200" h="650240">
                  <a:moveTo>
                    <a:pt x="0" y="0"/>
                  </a:moveTo>
                  <a:lnTo>
                    <a:pt x="2235200" y="0"/>
                  </a:lnTo>
                  <a:lnTo>
                    <a:pt x="2235200" y="650240"/>
                  </a:lnTo>
                  <a:lnTo>
                    <a:pt x="0" y="65024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0800" tIns="50800" rIns="50800" bIns="50800" numCol="1" spcCol="1270" anchor="t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4000" kern="1200"/>
            </a:p>
          </p:txBody>
        </p:sp>
      </p:grpSp>
      <p:sp>
        <p:nvSpPr>
          <p:cNvPr id="55" name="Arc 54"/>
          <p:cNvSpPr/>
          <p:nvPr/>
        </p:nvSpPr>
        <p:spPr bwMode="auto">
          <a:xfrm rot="20582414">
            <a:off x="2031020" y="2120794"/>
            <a:ext cx="4171408" cy="1419559"/>
          </a:xfrm>
          <a:prstGeom prst="arc">
            <a:avLst>
              <a:gd name="adj1" fmla="val 12013331"/>
              <a:gd name="adj2" fmla="val 20634397"/>
            </a:avLst>
          </a:prstGeom>
          <a:noFill/>
          <a:ln w="6350">
            <a:solidFill>
              <a:schemeClr val="accent1"/>
            </a:solidFill>
            <a:headEnd type="arrow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Frutiger LT Com 55 Roman" pitchFamily="34" charset="0"/>
            </a:endParaRPr>
          </a:p>
        </p:txBody>
      </p:sp>
      <p:sp>
        <p:nvSpPr>
          <p:cNvPr id="58" name="Arc 57"/>
          <p:cNvSpPr/>
          <p:nvPr/>
        </p:nvSpPr>
        <p:spPr bwMode="auto">
          <a:xfrm rot="10164405">
            <a:off x="1089987" y="1533262"/>
            <a:ext cx="5410554" cy="1474055"/>
          </a:xfrm>
          <a:prstGeom prst="arc">
            <a:avLst>
              <a:gd name="adj1" fmla="val 11611782"/>
              <a:gd name="adj2" fmla="val 21331354"/>
            </a:avLst>
          </a:prstGeom>
          <a:noFill/>
          <a:ln w="6350">
            <a:solidFill>
              <a:srgbClr val="179C7D"/>
            </a:solidFill>
            <a:headEnd type="arrow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Frutiger LT Com 55 Roman" pitchFamily="34" charset="0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4211960" y="2301009"/>
            <a:ext cx="593104" cy="7027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/>
          <a:scene3d>
            <a:camera prst="isometricOffAxis1Top"/>
            <a:lightRig rig="threePt" dir="t"/>
          </a:scene3d>
          <a:sp3d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Frutiger LT Com 55 Roman" pitchFamily="34" charset="0"/>
            </a:endParaRPr>
          </a:p>
        </p:txBody>
      </p:sp>
      <p:sp>
        <p:nvSpPr>
          <p:cNvPr id="30" name="Arc 29"/>
          <p:cNvSpPr/>
          <p:nvPr/>
        </p:nvSpPr>
        <p:spPr bwMode="auto">
          <a:xfrm>
            <a:off x="-612576" y="2589415"/>
            <a:ext cx="3293851" cy="504649"/>
          </a:xfrm>
          <a:prstGeom prst="arc">
            <a:avLst>
              <a:gd name="adj1" fmla="val 11800189"/>
              <a:gd name="adj2" fmla="val 21369625"/>
            </a:avLst>
          </a:prstGeom>
          <a:noFill/>
          <a:ln w="6350">
            <a:solidFill>
              <a:schemeClr val="accent1"/>
            </a:solidFill>
            <a:headEnd type="arrow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Frutiger LT Com 55 Roma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27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NextSoftware</a:t>
            </a:r>
            <a:r>
              <a:rPr lang="en-US" dirty="0" smtClean="0"/>
              <a:t> – Detailed Description</a:t>
            </a:r>
            <a:endParaRPr lang="de-D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Hierarchical Cascading with </a:t>
            </a:r>
            <a:r>
              <a:rPr lang="en-US" dirty="0" err="1" smtClean="0"/>
              <a:t>CodingStructure</a:t>
            </a:r>
            <a:endParaRPr lang="de-DE" dirty="0"/>
          </a:p>
        </p:txBody>
      </p:sp>
      <p:grpSp>
        <p:nvGrpSpPr>
          <p:cNvPr id="43" name="Group 42"/>
          <p:cNvGrpSpPr/>
          <p:nvPr/>
        </p:nvGrpSpPr>
        <p:grpSpPr>
          <a:xfrm>
            <a:off x="75504" y="1419862"/>
            <a:ext cx="5191398" cy="2880079"/>
            <a:chOff x="75504" y="1203838"/>
            <a:chExt cx="5191398" cy="2880079"/>
          </a:xfrm>
        </p:grpSpPr>
        <p:grpSp>
          <p:nvGrpSpPr>
            <p:cNvPr id="20" name="Group 19"/>
            <p:cNvGrpSpPr/>
            <p:nvPr/>
          </p:nvGrpSpPr>
          <p:grpSpPr>
            <a:xfrm>
              <a:off x="683568" y="1203838"/>
              <a:ext cx="2449898" cy="2880079"/>
              <a:chOff x="1979712" y="1491630"/>
              <a:chExt cx="2394882" cy="2160000"/>
            </a:xfrm>
          </p:grpSpPr>
          <p:sp>
            <p:nvSpPr>
              <p:cNvPr id="10" name="Rectangle 9"/>
              <p:cNvSpPr/>
              <p:nvPr/>
            </p:nvSpPr>
            <p:spPr bwMode="auto">
              <a:xfrm>
                <a:off x="1979712" y="1491630"/>
                <a:ext cx="2160000" cy="2160000"/>
              </a:xfrm>
              <a:prstGeom prst="rect">
                <a:avLst/>
              </a:prstGeom>
              <a:ln w="12700"/>
              <a:scene3d>
                <a:camera prst="isometricOffAxis1Top"/>
                <a:lightRig rig="threePt" dir="t"/>
              </a:scene3d>
              <a:sp3d/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40000"/>
                  </a:spcAft>
                  <a:buClrTx/>
                  <a:buSzTx/>
                  <a:buFont typeface="Wingdings" pitchFamily="2" charset="2"/>
                  <a:buNone/>
                  <a:tabLst/>
                </a:pPr>
                <a:endParaRPr kumimoji="0" lang="de-DE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Frutiger LT Com 55 Roman" pitchFamily="34" charset="0"/>
                </a:endParaRPr>
              </a:p>
            </p:txBody>
          </p:sp>
          <p:grpSp>
            <p:nvGrpSpPr>
              <p:cNvPr id="19" name="Group 18"/>
              <p:cNvGrpSpPr/>
              <p:nvPr/>
            </p:nvGrpSpPr>
            <p:grpSpPr>
              <a:xfrm>
                <a:off x="2635146" y="2050910"/>
                <a:ext cx="1739448" cy="1152128"/>
                <a:chOff x="2328346" y="2014094"/>
                <a:chExt cx="1739448" cy="1152128"/>
              </a:xfrm>
            </p:grpSpPr>
            <p:sp>
              <p:nvSpPr>
                <p:cNvPr id="15" name="Rectangle 14"/>
                <p:cNvSpPr/>
                <p:nvPr/>
              </p:nvSpPr>
              <p:spPr bwMode="auto">
                <a:xfrm>
                  <a:off x="2987793" y="2086222"/>
                  <a:ext cx="1080000" cy="1080000"/>
                </a:xfrm>
                <a:prstGeom prst="rect">
                  <a:avLst/>
                </a:prstGeom>
                <a:ln w="9525">
                  <a:prstDash val="sysDot"/>
                </a:ln>
                <a:scene3d>
                  <a:camera prst="isometricOffAxis1Top"/>
                  <a:lightRig rig="threePt" dir="t"/>
                </a:scene3d>
                <a:sp3d/>
                <a:extLst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40000"/>
                    </a:spcAft>
                    <a:buClrTx/>
                    <a:buSzTx/>
                    <a:buFont typeface="Wingdings" pitchFamily="2" charset="2"/>
                    <a:buNone/>
                    <a:tabLst/>
                  </a:pPr>
                  <a:endParaRPr kumimoji="0" lang="de-D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Frutiger LT Com 55 Roman" pitchFamily="34" charset="0"/>
                  </a:endParaRPr>
                </a:p>
              </p:txBody>
            </p:sp>
            <p:sp>
              <p:nvSpPr>
                <p:cNvPr id="16" name="Rectangle 15"/>
                <p:cNvSpPr/>
                <p:nvPr/>
              </p:nvSpPr>
              <p:spPr bwMode="auto">
                <a:xfrm>
                  <a:off x="2987794" y="2014094"/>
                  <a:ext cx="1080000" cy="1080000"/>
                </a:xfrm>
                <a:prstGeom prst="rect">
                  <a:avLst/>
                </a:prstGeom>
                <a:ln w="12700"/>
                <a:scene3d>
                  <a:camera prst="isometricOffAxis1Top"/>
                  <a:lightRig rig="threePt" dir="t"/>
                </a:scene3d>
                <a:sp3d/>
                <a:extLst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40000"/>
                    </a:spcAft>
                    <a:buClrTx/>
                    <a:buSzTx/>
                    <a:buFont typeface="Wingdings" pitchFamily="2" charset="2"/>
                    <a:buNone/>
                    <a:tabLst/>
                  </a:pPr>
                  <a:endParaRPr kumimoji="0" lang="de-D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Frutiger LT Com 55 Roman" pitchFamily="34" charset="0"/>
                  </a:endParaRPr>
                </a:p>
              </p:txBody>
            </p:sp>
            <p:sp>
              <p:nvSpPr>
                <p:cNvPr id="17" name="Rectangle 16"/>
                <p:cNvSpPr/>
                <p:nvPr/>
              </p:nvSpPr>
              <p:spPr bwMode="auto">
                <a:xfrm>
                  <a:off x="2328346" y="2393516"/>
                  <a:ext cx="558610" cy="477747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/>
                <a:scene3d>
                  <a:camera prst="isometricOffAxis1Top"/>
                  <a:lightRig rig="threePt" dir="t"/>
                </a:scene3d>
                <a:sp3d/>
                <a:extLst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40000"/>
                    </a:spcAft>
                    <a:buClrTx/>
                    <a:buSzTx/>
                    <a:buFont typeface="Wingdings" pitchFamily="2" charset="2"/>
                    <a:buNone/>
                    <a:tabLst/>
                  </a:pPr>
                  <a:endParaRPr kumimoji="0" lang="de-D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Frutiger LT Com 55 Roman" pitchFamily="34" charset="0"/>
                  </a:endParaRPr>
                </a:p>
              </p:txBody>
            </p:sp>
            <p:sp>
              <p:nvSpPr>
                <p:cNvPr id="18" name="Rectangle 17"/>
                <p:cNvSpPr/>
                <p:nvPr/>
              </p:nvSpPr>
              <p:spPr bwMode="auto">
                <a:xfrm>
                  <a:off x="2875739" y="2241548"/>
                  <a:ext cx="579785" cy="527077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2700"/>
                <a:scene3d>
                  <a:camera prst="isometricOffAxis1Top"/>
                  <a:lightRig rig="threePt" dir="t"/>
                </a:scene3d>
                <a:sp3d/>
                <a:extLst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40000"/>
                    </a:spcAft>
                    <a:buClrTx/>
                    <a:buSzTx/>
                    <a:buFont typeface="Wingdings" pitchFamily="2" charset="2"/>
                    <a:buNone/>
                    <a:tabLst/>
                  </a:pPr>
                  <a:endParaRPr kumimoji="0" lang="de-D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Frutiger LT Com 55 Roman" pitchFamily="34" charset="0"/>
                  </a:endParaRPr>
                </a:p>
              </p:txBody>
            </p:sp>
          </p:grpSp>
        </p:grpSp>
        <p:sp>
          <p:nvSpPr>
            <p:cNvPr id="21" name="TextBox 20"/>
            <p:cNvSpPr txBox="1"/>
            <p:nvPr/>
          </p:nvSpPr>
          <p:spPr>
            <a:xfrm>
              <a:off x="872530" y="1491630"/>
              <a:ext cx="25843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cs1: </a:t>
              </a:r>
              <a:r>
                <a:rPr lang="en-US" sz="1400" dirty="0" err="1" smtClean="0"/>
                <a:t>CodingStructure</a:t>
              </a:r>
              <a:r>
                <a:rPr lang="en-US" sz="1400" dirty="0" smtClean="0"/>
                <a:t> at (0, 0)</a:t>
              </a:r>
              <a:endParaRPr lang="de-DE" sz="14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55576" y="3389605"/>
              <a:ext cx="24112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cu2: </a:t>
              </a:r>
              <a:r>
                <a:rPr lang="en-US" sz="1400" dirty="0" err="1" smtClean="0"/>
                <a:t>CodingUnit</a:t>
              </a:r>
              <a:r>
                <a:rPr lang="en-US" sz="1400" dirty="0" smtClean="0"/>
                <a:t> </a:t>
              </a:r>
              <a:r>
                <a:rPr lang="en-US" sz="1400" dirty="0"/>
                <a:t>at (32, 32</a:t>
              </a:r>
              <a:r>
                <a:rPr lang="en-US" sz="1400" dirty="0" smtClean="0"/>
                <a:t>)</a:t>
              </a:r>
              <a:endParaRPr lang="de-DE" sz="14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5504" y="1764899"/>
              <a:ext cx="24112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cu1: </a:t>
              </a:r>
              <a:r>
                <a:rPr lang="en-US" sz="1400" dirty="0" err="1" smtClean="0"/>
                <a:t>CodingUnit</a:t>
              </a:r>
              <a:r>
                <a:rPr lang="en-US" sz="1400" dirty="0" smtClean="0"/>
                <a:t> at (16, 32)</a:t>
              </a:r>
              <a:endParaRPr lang="de-DE" sz="1400" dirty="0"/>
            </a:p>
          </p:txBody>
        </p:sp>
        <p:cxnSp>
          <p:nvCxnSpPr>
            <p:cNvPr id="26" name="Straight Arrow Connector 25"/>
            <p:cNvCxnSpPr/>
            <p:nvPr/>
          </p:nvCxnSpPr>
          <p:spPr bwMode="auto">
            <a:xfrm>
              <a:off x="2429340" y="1799407"/>
              <a:ext cx="0" cy="573984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diamond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Straight Arrow Connector 26"/>
            <p:cNvCxnSpPr/>
            <p:nvPr/>
          </p:nvCxnSpPr>
          <p:spPr bwMode="auto">
            <a:xfrm>
              <a:off x="1354059" y="2048132"/>
              <a:ext cx="0" cy="701306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diamond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Straight Arrow Connector 27"/>
            <p:cNvCxnSpPr/>
            <p:nvPr/>
          </p:nvCxnSpPr>
          <p:spPr bwMode="auto">
            <a:xfrm flipH="1" flipV="1">
              <a:off x="3261931" y="2749438"/>
              <a:ext cx="72008" cy="390531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diamond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Straight Arrow Connector 35"/>
            <p:cNvCxnSpPr/>
            <p:nvPr/>
          </p:nvCxnSpPr>
          <p:spPr bwMode="auto">
            <a:xfrm flipH="1" flipV="1">
              <a:off x="2098815" y="2604239"/>
              <a:ext cx="168930" cy="796028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diamond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8" name="Rectangle 37"/>
            <p:cNvSpPr/>
            <p:nvPr/>
          </p:nvSpPr>
          <p:spPr>
            <a:xfrm>
              <a:off x="2483768" y="3083126"/>
              <a:ext cx="278313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/>
                <a:t>cs2: </a:t>
              </a:r>
              <a:r>
                <a:rPr lang="en-US" sz="1400" dirty="0" err="1" smtClean="0"/>
                <a:t>CodingStructure</a:t>
              </a:r>
              <a:r>
                <a:rPr lang="en-US" sz="1400" dirty="0" smtClean="0"/>
                <a:t> </a:t>
              </a:r>
              <a:r>
                <a:rPr lang="en-US" sz="1400" dirty="0"/>
                <a:t>at (32, 32)</a:t>
              </a:r>
              <a:endParaRPr lang="de-DE" sz="1400" dirty="0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5580112" y="1112413"/>
            <a:ext cx="3168352" cy="178510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60000" indent="-360000" defTabSz="360000">
              <a:spcAft>
                <a:spcPts val="900"/>
              </a:spcAft>
              <a:buClr>
                <a:schemeClr val="tx2"/>
              </a:buClr>
              <a:buChar char="n"/>
              <a:defRPr sz="1600">
                <a:latin typeface="+mn-lt"/>
              </a:defRPr>
            </a:lvl1pPr>
            <a:lvl2pPr marL="720000" lvl="1" indent="-360000" defTabSz="360000">
              <a:spcAft>
                <a:spcPts val="900"/>
              </a:spcAft>
              <a:buClr>
                <a:schemeClr val="bg2"/>
              </a:buClr>
              <a:buChar char="n"/>
              <a:defRPr sz="1600">
                <a:latin typeface="+mn-lt"/>
              </a:defRPr>
            </a:lvl2pPr>
            <a:lvl3pPr marL="1080000" indent="-360000" defTabSz="360000">
              <a:spcAft>
                <a:spcPts val="900"/>
              </a:spcAft>
              <a:buClr>
                <a:schemeClr val="bg2"/>
              </a:buClr>
              <a:buChar char="n"/>
              <a:defRPr sz="1600">
                <a:latin typeface="+mn-lt"/>
              </a:defRPr>
            </a:lvl3pPr>
            <a:lvl4pPr marL="1440000" indent="-360000" defTabSz="360000">
              <a:spcAft>
                <a:spcPts val="900"/>
              </a:spcAft>
              <a:buClr>
                <a:schemeClr val="bg2"/>
              </a:buClr>
              <a:buChar char="n"/>
              <a:defRPr sz="1600">
                <a:latin typeface="+mn-lt"/>
              </a:defRPr>
            </a:lvl4pPr>
            <a:lvl5pPr marL="1800000" indent="-360000" defTabSz="360000">
              <a:spcAft>
                <a:spcPts val="900"/>
              </a:spcAft>
              <a:buClr>
                <a:schemeClr val="bg2"/>
              </a:buClr>
              <a:buChar char="n"/>
              <a:defRPr sz="1600">
                <a:latin typeface="+mn-lt"/>
              </a:defRPr>
            </a:lvl5pPr>
            <a:lvl6pPr marL="1887538" indent="-358775" fontAlgn="base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latin typeface="+mn-lt"/>
              </a:defRPr>
            </a:lvl6pPr>
            <a:lvl7pPr marL="2344738" indent="-358775" fontAlgn="base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latin typeface="+mn-lt"/>
              </a:defRPr>
            </a:lvl7pPr>
            <a:lvl8pPr marL="2801938" indent="-358775" fontAlgn="base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latin typeface="+mn-lt"/>
              </a:defRPr>
            </a:lvl8pPr>
            <a:lvl9pPr marL="3259138" indent="-358775" fontAlgn="base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latin typeface="+mn-lt"/>
              </a:defRPr>
            </a:lvl9pPr>
          </a:lstStyle>
          <a:p>
            <a:r>
              <a:rPr lang="en-US" dirty="0"/>
              <a:t>cs2.getCU({32, 32</a:t>
            </a:r>
            <a:r>
              <a:rPr lang="en-US" dirty="0" smtClean="0"/>
              <a:t>})</a:t>
            </a:r>
          </a:p>
          <a:p>
            <a:pPr lvl="1"/>
            <a:r>
              <a:rPr lang="en-US" dirty="0" smtClean="0"/>
              <a:t>returns </a:t>
            </a:r>
            <a:r>
              <a:rPr lang="en-US" i="1" dirty="0" smtClean="0"/>
              <a:t>cu2</a:t>
            </a:r>
            <a:endParaRPr lang="en-US" i="1" dirty="0"/>
          </a:p>
          <a:p>
            <a:r>
              <a:rPr lang="en-US" dirty="0" smtClean="0"/>
              <a:t>cs2.getCU</a:t>
            </a:r>
            <a:r>
              <a:rPr lang="en-US" dirty="0"/>
              <a:t>({16, 32})</a:t>
            </a:r>
          </a:p>
          <a:p>
            <a:pPr lvl="1"/>
            <a:r>
              <a:rPr lang="en-US" dirty="0" smtClean="0"/>
              <a:t>returns </a:t>
            </a:r>
            <a:r>
              <a:rPr lang="en-US" i="1" dirty="0" smtClean="0"/>
              <a:t>cu1</a:t>
            </a:r>
            <a:endParaRPr lang="en-US" i="1" dirty="0"/>
          </a:p>
          <a:p>
            <a:r>
              <a:rPr lang="en-US" dirty="0"/>
              <a:t>cs1.getCU({32, 32</a:t>
            </a:r>
            <a:r>
              <a:rPr lang="en-US" dirty="0" smtClean="0"/>
              <a:t>})</a:t>
            </a:r>
          </a:p>
          <a:p>
            <a:pPr lvl="1"/>
            <a:r>
              <a:rPr lang="en-US" dirty="0" smtClean="0"/>
              <a:t>returns </a:t>
            </a:r>
            <a:r>
              <a:rPr lang="en-US" i="1" dirty="0" err="1" smtClean="0"/>
              <a:t>nullptr</a:t>
            </a:r>
            <a:endParaRPr lang="de-DE" i="1" dirty="0"/>
          </a:p>
        </p:txBody>
      </p:sp>
      <p:grpSp>
        <p:nvGrpSpPr>
          <p:cNvPr id="45" name="Group 44"/>
          <p:cNvGrpSpPr/>
          <p:nvPr/>
        </p:nvGrpSpPr>
        <p:grpSpPr>
          <a:xfrm>
            <a:off x="2336799" y="539750"/>
            <a:ext cx="4470400" cy="4063999"/>
            <a:chOff x="2336799" y="539750"/>
            <a:chExt cx="4470400" cy="4063999"/>
          </a:xfrm>
        </p:grpSpPr>
        <p:sp>
          <p:nvSpPr>
            <p:cNvPr id="50" name="Freeform 49"/>
            <p:cNvSpPr/>
            <p:nvPr/>
          </p:nvSpPr>
          <p:spPr>
            <a:xfrm>
              <a:off x="2336799" y="539750"/>
              <a:ext cx="1654048" cy="650240"/>
            </a:xfrm>
            <a:custGeom>
              <a:avLst/>
              <a:gdLst>
                <a:gd name="connsiteX0" fmla="*/ 0 w 1654048"/>
                <a:gd name="connsiteY0" fmla="*/ 0 h 650240"/>
                <a:gd name="connsiteX1" fmla="*/ 1654048 w 1654048"/>
                <a:gd name="connsiteY1" fmla="*/ 0 h 650240"/>
                <a:gd name="connsiteX2" fmla="*/ 1654048 w 1654048"/>
                <a:gd name="connsiteY2" fmla="*/ 650240 h 650240"/>
                <a:gd name="connsiteX3" fmla="*/ 0 w 1654048"/>
                <a:gd name="connsiteY3" fmla="*/ 650240 h 650240"/>
                <a:gd name="connsiteX4" fmla="*/ 0 w 1654048"/>
                <a:gd name="connsiteY4" fmla="*/ 0 h 65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4048" h="650240">
                  <a:moveTo>
                    <a:pt x="0" y="0"/>
                  </a:moveTo>
                  <a:lnTo>
                    <a:pt x="1654048" y="0"/>
                  </a:lnTo>
                  <a:lnTo>
                    <a:pt x="1654048" y="650240"/>
                  </a:lnTo>
                  <a:lnTo>
                    <a:pt x="0" y="65024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0800" tIns="50800" rIns="50800" bIns="50800" numCol="1" spcCol="1270" anchor="b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4000" kern="120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4393183" y="1387094"/>
              <a:ext cx="2414016" cy="650240"/>
            </a:xfrm>
            <a:custGeom>
              <a:avLst/>
              <a:gdLst>
                <a:gd name="connsiteX0" fmla="*/ 0 w 2414016"/>
                <a:gd name="connsiteY0" fmla="*/ 0 h 650240"/>
                <a:gd name="connsiteX1" fmla="*/ 2414016 w 2414016"/>
                <a:gd name="connsiteY1" fmla="*/ 0 h 650240"/>
                <a:gd name="connsiteX2" fmla="*/ 2414016 w 2414016"/>
                <a:gd name="connsiteY2" fmla="*/ 650240 h 650240"/>
                <a:gd name="connsiteX3" fmla="*/ 0 w 2414016"/>
                <a:gd name="connsiteY3" fmla="*/ 650240 h 650240"/>
                <a:gd name="connsiteX4" fmla="*/ 0 w 2414016"/>
                <a:gd name="connsiteY4" fmla="*/ 0 h 65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4016" h="650240">
                  <a:moveTo>
                    <a:pt x="0" y="0"/>
                  </a:moveTo>
                  <a:lnTo>
                    <a:pt x="2414016" y="0"/>
                  </a:lnTo>
                  <a:lnTo>
                    <a:pt x="2414016" y="650240"/>
                  </a:lnTo>
                  <a:lnTo>
                    <a:pt x="0" y="65024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0800" tIns="50800" rIns="50800" bIns="50800" numCol="1" spcCol="1270" anchor="ctr" anchorCtr="0">
              <a:noAutofit/>
            </a:bodyPr>
            <a:lstStyle/>
            <a:p>
              <a:pPr lvl="0" algn="l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4000" kern="120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336799" y="1876399"/>
              <a:ext cx="1922272" cy="650240"/>
            </a:xfrm>
            <a:custGeom>
              <a:avLst/>
              <a:gdLst>
                <a:gd name="connsiteX0" fmla="*/ 0 w 1922272"/>
                <a:gd name="connsiteY0" fmla="*/ 0 h 650240"/>
                <a:gd name="connsiteX1" fmla="*/ 1922272 w 1922272"/>
                <a:gd name="connsiteY1" fmla="*/ 0 h 650240"/>
                <a:gd name="connsiteX2" fmla="*/ 1922272 w 1922272"/>
                <a:gd name="connsiteY2" fmla="*/ 650240 h 650240"/>
                <a:gd name="connsiteX3" fmla="*/ 0 w 1922272"/>
                <a:gd name="connsiteY3" fmla="*/ 650240 h 650240"/>
                <a:gd name="connsiteX4" fmla="*/ 0 w 1922272"/>
                <a:gd name="connsiteY4" fmla="*/ 0 h 65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2272" h="650240">
                  <a:moveTo>
                    <a:pt x="0" y="0"/>
                  </a:moveTo>
                  <a:lnTo>
                    <a:pt x="1922272" y="0"/>
                  </a:lnTo>
                  <a:lnTo>
                    <a:pt x="1922272" y="650240"/>
                  </a:lnTo>
                  <a:lnTo>
                    <a:pt x="0" y="65024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0800" tIns="50800" rIns="50800" bIns="50800" numCol="1" spcCol="1270" anchor="ctr" anchorCtr="0">
              <a:noAutofit/>
            </a:bodyPr>
            <a:lstStyle/>
            <a:p>
              <a:pPr lvl="0" algn="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4000" kern="1200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5331968" y="2448610"/>
              <a:ext cx="1475231" cy="650240"/>
            </a:xfrm>
            <a:custGeom>
              <a:avLst/>
              <a:gdLst>
                <a:gd name="connsiteX0" fmla="*/ 0 w 1475231"/>
                <a:gd name="connsiteY0" fmla="*/ 0 h 650240"/>
                <a:gd name="connsiteX1" fmla="*/ 1475231 w 1475231"/>
                <a:gd name="connsiteY1" fmla="*/ 0 h 650240"/>
                <a:gd name="connsiteX2" fmla="*/ 1475231 w 1475231"/>
                <a:gd name="connsiteY2" fmla="*/ 650240 h 650240"/>
                <a:gd name="connsiteX3" fmla="*/ 0 w 1475231"/>
                <a:gd name="connsiteY3" fmla="*/ 650240 h 650240"/>
                <a:gd name="connsiteX4" fmla="*/ 0 w 1475231"/>
                <a:gd name="connsiteY4" fmla="*/ 0 h 65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5231" h="650240">
                  <a:moveTo>
                    <a:pt x="0" y="0"/>
                  </a:moveTo>
                  <a:lnTo>
                    <a:pt x="1475231" y="0"/>
                  </a:lnTo>
                  <a:lnTo>
                    <a:pt x="1475231" y="650240"/>
                  </a:lnTo>
                  <a:lnTo>
                    <a:pt x="0" y="65024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0800" tIns="50800" rIns="50800" bIns="50800" numCol="1" spcCol="1270" anchor="ctr" anchorCtr="0">
              <a:noAutofit/>
            </a:bodyPr>
            <a:lstStyle/>
            <a:p>
              <a:pPr lvl="0" algn="l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4000" kern="1200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4571999" y="3953509"/>
              <a:ext cx="2235200" cy="650240"/>
            </a:xfrm>
            <a:custGeom>
              <a:avLst/>
              <a:gdLst>
                <a:gd name="connsiteX0" fmla="*/ 0 w 2235200"/>
                <a:gd name="connsiteY0" fmla="*/ 0 h 650240"/>
                <a:gd name="connsiteX1" fmla="*/ 2235200 w 2235200"/>
                <a:gd name="connsiteY1" fmla="*/ 0 h 650240"/>
                <a:gd name="connsiteX2" fmla="*/ 2235200 w 2235200"/>
                <a:gd name="connsiteY2" fmla="*/ 650240 h 650240"/>
                <a:gd name="connsiteX3" fmla="*/ 0 w 2235200"/>
                <a:gd name="connsiteY3" fmla="*/ 650240 h 650240"/>
                <a:gd name="connsiteX4" fmla="*/ 0 w 2235200"/>
                <a:gd name="connsiteY4" fmla="*/ 0 h 65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35200" h="650240">
                  <a:moveTo>
                    <a:pt x="0" y="0"/>
                  </a:moveTo>
                  <a:lnTo>
                    <a:pt x="2235200" y="0"/>
                  </a:lnTo>
                  <a:lnTo>
                    <a:pt x="2235200" y="650240"/>
                  </a:lnTo>
                  <a:lnTo>
                    <a:pt x="0" y="65024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0800" tIns="50800" rIns="50800" bIns="50800" numCol="1" spcCol="1270" anchor="t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4000" kern="1200"/>
            </a:p>
          </p:txBody>
        </p:sp>
      </p:grpSp>
      <p:sp>
        <p:nvSpPr>
          <p:cNvPr id="55" name="Arc 54"/>
          <p:cNvSpPr/>
          <p:nvPr/>
        </p:nvSpPr>
        <p:spPr bwMode="auto">
          <a:xfrm>
            <a:off x="-36512" y="2274944"/>
            <a:ext cx="6171040" cy="1991972"/>
          </a:xfrm>
          <a:prstGeom prst="arc">
            <a:avLst>
              <a:gd name="adj1" fmla="val 11604328"/>
              <a:gd name="adj2" fmla="val 20779650"/>
            </a:avLst>
          </a:prstGeom>
          <a:noFill/>
          <a:ln w="6350">
            <a:solidFill>
              <a:schemeClr val="accent1"/>
            </a:solidFill>
            <a:headEnd type="arrow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Frutiger LT Com 55 Roman" pitchFamily="34" charset="0"/>
            </a:endParaRPr>
          </a:p>
        </p:txBody>
      </p:sp>
      <p:sp>
        <p:nvSpPr>
          <p:cNvPr id="58" name="Arc 57"/>
          <p:cNvSpPr/>
          <p:nvPr/>
        </p:nvSpPr>
        <p:spPr bwMode="auto">
          <a:xfrm rot="10800000">
            <a:off x="1694346" y="2030002"/>
            <a:ext cx="4889137" cy="1262672"/>
          </a:xfrm>
          <a:prstGeom prst="arc">
            <a:avLst>
              <a:gd name="adj1" fmla="val 11648661"/>
              <a:gd name="adj2" fmla="val 21297892"/>
            </a:avLst>
          </a:prstGeom>
          <a:noFill/>
          <a:ln w="6350">
            <a:solidFill>
              <a:srgbClr val="179C7D"/>
            </a:solidFill>
            <a:headEnd type="arrow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Frutiger LT Com 55 Roman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16016" y="291418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??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3978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NextSoftware</a:t>
            </a:r>
            <a:r>
              <a:rPr lang="en-US" dirty="0" smtClean="0"/>
              <a:t> – Detailed Description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Partitioner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simple class governing </a:t>
            </a:r>
            <a:r>
              <a:rPr lang="en-US" dirty="0" smtClean="0"/>
              <a:t>splitting </a:t>
            </a:r>
            <a:r>
              <a:rPr lang="en-US" dirty="0" smtClean="0"/>
              <a:t>(CU and TU, quad-tree and possibly others)</a:t>
            </a:r>
          </a:p>
          <a:p>
            <a:r>
              <a:rPr lang="en-US" dirty="0" smtClean="0"/>
              <a:t>Modelled </a:t>
            </a:r>
            <a:r>
              <a:rPr lang="en-US" dirty="0" smtClean="0"/>
              <a:t>as a stack – new splits are created as levels on the currently processed area</a:t>
            </a:r>
          </a:p>
          <a:p>
            <a:r>
              <a:rPr lang="en-US" dirty="0" smtClean="0"/>
              <a:t>For HEVC</a:t>
            </a:r>
          </a:p>
          <a:p>
            <a:pPr lvl="1"/>
            <a:r>
              <a:rPr lang="en-US" dirty="0" smtClean="0"/>
              <a:t>Contains accessors for current split info (</a:t>
            </a:r>
            <a:r>
              <a:rPr lang="en-US" i="1" dirty="0" err="1" smtClean="0"/>
              <a:t>partitioner.curr</a:t>
            </a:r>
            <a:r>
              <a:rPr lang="en-US" i="1" dirty="0" smtClean="0"/>
              <a:t>*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Depth (CU, TU) as well as the actual current </a:t>
            </a:r>
            <a:r>
              <a:rPr lang="en-US" i="1" dirty="0" err="1" smtClean="0"/>
              <a:t>UnitArea</a:t>
            </a:r>
            <a:endParaRPr lang="en-US" i="1" dirty="0" smtClean="0"/>
          </a:p>
          <a:p>
            <a:r>
              <a:rPr lang="en-US" dirty="0" smtClean="0"/>
              <a:t>For QTBT and further (additionally to HEVC-features)</a:t>
            </a:r>
          </a:p>
          <a:p>
            <a:pPr lvl="1"/>
            <a:r>
              <a:rPr lang="en-US" dirty="0" smtClean="0"/>
              <a:t>Allows to set split restrictions (e.g. constraint splits at a certain level)</a:t>
            </a:r>
          </a:p>
          <a:p>
            <a:pPr lvl="1"/>
            <a:r>
              <a:rPr lang="en-US" dirty="0" smtClean="0"/>
              <a:t>Allows to perform split plausibility checks (</a:t>
            </a:r>
            <a:r>
              <a:rPr lang="en-US" i="1" dirty="0" err="1" smtClean="0"/>
              <a:t>canSplit</a:t>
            </a:r>
            <a:r>
              <a:rPr lang="en-US" dirty="0"/>
              <a:t>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3458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NextSoftware</a:t>
            </a:r>
            <a:r>
              <a:rPr lang="en-US" dirty="0" smtClean="0"/>
              <a:t> – Detailed Description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Data Ownership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piece of data is owned by some object, which needs to allocate and release </a:t>
            </a:r>
            <a:r>
              <a:rPr lang="en-US" dirty="0" smtClean="0"/>
              <a:t>it</a:t>
            </a:r>
            <a:endParaRPr lang="en-US" i="1" dirty="0" smtClean="0"/>
          </a:p>
          <a:p>
            <a:r>
              <a:rPr lang="en-US" i="1" dirty="0" smtClean="0"/>
              <a:t>Picture</a:t>
            </a:r>
            <a:endParaRPr lang="en-US" i="1" dirty="0"/>
          </a:p>
          <a:p>
            <a:pPr lvl="1"/>
            <a:r>
              <a:rPr lang="en-US" dirty="0"/>
              <a:t>Owned by </a:t>
            </a:r>
            <a:r>
              <a:rPr lang="en-US" i="1" dirty="0" err="1"/>
              <a:t>EncLib</a:t>
            </a:r>
            <a:r>
              <a:rPr lang="en-US" dirty="0"/>
              <a:t> </a:t>
            </a:r>
            <a:r>
              <a:rPr lang="en-US" dirty="0" smtClean="0"/>
              <a:t>or </a:t>
            </a:r>
            <a:r>
              <a:rPr lang="en-US" i="1" dirty="0" err="1"/>
              <a:t>DecLib</a:t>
            </a:r>
            <a:endParaRPr lang="en-US" i="1" dirty="0"/>
          </a:p>
          <a:p>
            <a:pPr lvl="1"/>
            <a:r>
              <a:rPr lang="en-US" dirty="0"/>
              <a:t>Owns signal buffers, </a:t>
            </a:r>
            <a:r>
              <a:rPr lang="en-US" i="1" dirty="0"/>
              <a:t>Slice</a:t>
            </a:r>
            <a:r>
              <a:rPr lang="en-US" dirty="0"/>
              <a:t> objects, </a:t>
            </a:r>
            <a:r>
              <a:rPr lang="en-US" i="1" dirty="0"/>
              <a:t>SEI </a:t>
            </a:r>
            <a:r>
              <a:rPr lang="en-US" dirty="0"/>
              <a:t>messages and </a:t>
            </a:r>
            <a:r>
              <a:rPr lang="en-US" i="1" dirty="0" err="1" smtClean="0"/>
              <a:t>TileMap</a:t>
            </a:r>
            <a:endParaRPr lang="en-US" i="1" dirty="0" smtClean="0"/>
          </a:p>
          <a:p>
            <a:r>
              <a:rPr lang="en-US" i="1" dirty="0" err="1" smtClean="0"/>
              <a:t>AreaBuf</a:t>
            </a:r>
            <a:r>
              <a:rPr lang="en-US" i="1" dirty="0"/>
              <a:t>, </a:t>
            </a:r>
            <a:r>
              <a:rPr lang="en-US" i="1" dirty="0" err="1"/>
              <a:t>UnitBuf</a:t>
            </a:r>
            <a:endParaRPr lang="en-US" i="1" dirty="0"/>
          </a:p>
          <a:p>
            <a:pPr lvl="1"/>
            <a:r>
              <a:rPr lang="en-US" dirty="0"/>
              <a:t>Do not own any </a:t>
            </a:r>
            <a:r>
              <a:rPr lang="en-US" dirty="0" smtClean="0"/>
              <a:t>data</a:t>
            </a:r>
          </a:p>
          <a:p>
            <a:r>
              <a:rPr lang="en-US" i="1" dirty="0" err="1"/>
              <a:t>PelStorage</a:t>
            </a:r>
            <a:endParaRPr lang="en-US" i="1" dirty="0"/>
          </a:p>
          <a:p>
            <a:pPr lvl="1"/>
            <a:r>
              <a:rPr lang="en-US" dirty="0"/>
              <a:t>Might own the buffers (depends if </a:t>
            </a:r>
            <a:r>
              <a:rPr lang="en-US" i="1" dirty="0"/>
              <a:t>create</a:t>
            </a:r>
            <a:r>
              <a:rPr lang="en-US" dirty="0"/>
              <a:t> or </a:t>
            </a:r>
            <a:r>
              <a:rPr lang="en-US" i="1" dirty="0" err="1"/>
              <a:t>createFromBuf</a:t>
            </a:r>
            <a:r>
              <a:rPr lang="en-US" dirty="0"/>
              <a:t> used for creation)</a:t>
            </a:r>
          </a:p>
          <a:p>
            <a:pPr lvl="1"/>
            <a:r>
              <a:rPr lang="en-US" dirty="0"/>
              <a:t>Owned data is stored in </a:t>
            </a:r>
            <a:r>
              <a:rPr lang="en-US" dirty="0" err="1"/>
              <a:t>m</a:t>
            </a:r>
            <a:r>
              <a:rPr lang="en-US" i="1" dirty="0" err="1">
                <a:latin typeface="Frutiger 55 Roman"/>
              </a:rPr>
              <a:t>_</a:t>
            </a:r>
            <a:r>
              <a:rPr lang="en-US" dirty="0" err="1"/>
              <a:t>origin</a:t>
            </a:r>
            <a:r>
              <a:rPr lang="en-US" dirty="0"/>
              <a:t> member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35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NextSoftware</a:t>
            </a:r>
            <a:r>
              <a:rPr lang="en-US" dirty="0" smtClean="0"/>
              <a:t> – Detailed Description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Data Ownership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 smtClean="0"/>
              <a:t>CodingStructure</a:t>
            </a:r>
            <a:endParaRPr lang="en-US" i="1" dirty="0" smtClean="0"/>
          </a:p>
          <a:p>
            <a:pPr lvl="1"/>
            <a:r>
              <a:rPr lang="en-US" dirty="0" smtClean="0"/>
              <a:t>Top-Layer: owned by </a:t>
            </a:r>
            <a:r>
              <a:rPr lang="en-US" i="1" dirty="0" smtClean="0"/>
              <a:t>Picture</a:t>
            </a:r>
          </a:p>
          <a:p>
            <a:pPr lvl="2"/>
            <a:r>
              <a:rPr lang="en-US" dirty="0" smtClean="0"/>
              <a:t>Links to signal buffers of </a:t>
            </a:r>
            <a:r>
              <a:rPr lang="en-US" i="1" dirty="0" smtClean="0"/>
              <a:t>Picture</a:t>
            </a:r>
            <a:r>
              <a:rPr lang="en-US" dirty="0" smtClean="0"/>
              <a:t>, does not own them</a:t>
            </a:r>
          </a:p>
          <a:p>
            <a:pPr lvl="1"/>
            <a:r>
              <a:rPr lang="en-US" dirty="0" smtClean="0"/>
              <a:t>Other (temporary in RD-Search): owned by </a:t>
            </a:r>
            <a:r>
              <a:rPr lang="en-US" i="1" dirty="0" err="1" smtClean="0"/>
              <a:t>EncCu</a:t>
            </a:r>
            <a:r>
              <a:rPr lang="en-US" dirty="0" smtClean="0"/>
              <a:t> or </a:t>
            </a:r>
            <a:r>
              <a:rPr lang="en-US" i="1" dirty="0" err="1" smtClean="0"/>
              <a:t>IntraSearch</a:t>
            </a:r>
            <a:endParaRPr lang="en-US" i="1" dirty="0" smtClean="0"/>
          </a:p>
          <a:p>
            <a:pPr lvl="2"/>
            <a:r>
              <a:rPr lang="en-US" dirty="0" smtClean="0"/>
              <a:t>Contains own signal buffers, owns them</a:t>
            </a:r>
          </a:p>
          <a:p>
            <a:pPr lvl="1"/>
            <a:r>
              <a:rPr lang="en-US" dirty="0" smtClean="0"/>
              <a:t>Always </a:t>
            </a:r>
            <a:r>
              <a:rPr lang="en-US" dirty="0" smtClean="0"/>
              <a:t>owns buffers describing the structure and layout</a:t>
            </a:r>
            <a:r>
              <a:rPr lang="en-US" dirty="0"/>
              <a:t> (not signal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Owns transformation coefficient buffers</a:t>
            </a:r>
          </a:p>
          <a:p>
            <a:pPr lvl="1"/>
            <a:r>
              <a:rPr lang="en-US" dirty="0" smtClean="0"/>
              <a:t>Does not own </a:t>
            </a:r>
            <a:r>
              <a:rPr lang="en-US" i="1" dirty="0" err="1" smtClean="0"/>
              <a:t>CodingUnit</a:t>
            </a:r>
            <a:r>
              <a:rPr lang="en-US" dirty="0" smtClean="0"/>
              <a:t> etc., only links to them through </a:t>
            </a:r>
            <a:r>
              <a:rPr lang="en-US" i="1" dirty="0" err="1"/>
              <a:t>dynamic</a:t>
            </a:r>
            <a:r>
              <a:rPr lang="en-US" i="1" dirty="0" err="1">
                <a:latin typeface="Frutiger 55 Roman"/>
              </a:rPr>
              <a:t>_</a:t>
            </a:r>
            <a:r>
              <a:rPr lang="en-US" i="1" dirty="0" err="1"/>
              <a:t>cache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961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NextSoftware</a:t>
            </a:r>
            <a:r>
              <a:rPr lang="en-US" dirty="0" smtClean="0"/>
              <a:t> – Detailed Description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Data Ownership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 smtClean="0"/>
              <a:t>CodingUnit</a:t>
            </a:r>
            <a:r>
              <a:rPr lang="en-US" i="1" dirty="0" smtClean="0"/>
              <a:t>, </a:t>
            </a:r>
            <a:r>
              <a:rPr lang="en-US" i="1" dirty="0" err="1" smtClean="0"/>
              <a:t>PredictionUnit</a:t>
            </a:r>
            <a:r>
              <a:rPr lang="en-US" i="1" dirty="0" smtClean="0"/>
              <a:t>, </a:t>
            </a:r>
            <a:r>
              <a:rPr lang="en-US" i="1" dirty="0" err="1" smtClean="0"/>
              <a:t>TransformUnit</a:t>
            </a:r>
            <a:endParaRPr lang="en-US" i="1" dirty="0" smtClean="0"/>
          </a:p>
          <a:p>
            <a:pPr lvl="1"/>
            <a:r>
              <a:rPr lang="en-US" dirty="0" smtClean="0"/>
              <a:t>Owned by </a:t>
            </a:r>
            <a:r>
              <a:rPr lang="en-US" i="1" dirty="0" err="1" smtClean="0"/>
              <a:t>dynamic</a:t>
            </a:r>
            <a:r>
              <a:rPr lang="en-US" i="1" dirty="0" err="1" smtClean="0">
                <a:latin typeface="Frutiger 55 Roman"/>
              </a:rPr>
              <a:t>_</a:t>
            </a:r>
            <a:r>
              <a:rPr lang="en-US" i="1" dirty="0" err="1" smtClean="0"/>
              <a:t>cache</a:t>
            </a:r>
            <a:r>
              <a:rPr lang="de-DE" dirty="0" smtClean="0"/>
              <a:t> – </a:t>
            </a:r>
            <a:r>
              <a:rPr lang="de-DE" dirty="0" err="1" smtClean="0"/>
              <a:t>objects</a:t>
            </a:r>
            <a:r>
              <a:rPr lang="de-DE" dirty="0" smtClean="0"/>
              <a:t> </a:t>
            </a:r>
            <a:r>
              <a:rPr lang="de-DE" dirty="0" err="1" smtClean="0"/>
              <a:t>need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acquired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i="1" dirty="0" err="1" smtClean="0"/>
              <a:t>get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freed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i="1" dirty="0" err="1" smtClean="0"/>
              <a:t>cache</a:t>
            </a:r>
            <a:endParaRPr lang="de-DE" i="1" dirty="0" smtClean="0"/>
          </a:p>
          <a:p>
            <a:r>
              <a:rPr lang="en-US" i="1" dirty="0" err="1" smtClean="0"/>
              <a:t>TransformUnit</a:t>
            </a:r>
            <a:endParaRPr lang="en-US" i="1" dirty="0" smtClean="0"/>
          </a:p>
          <a:p>
            <a:pPr lvl="1"/>
            <a:r>
              <a:rPr lang="en-US" dirty="0" smtClean="0"/>
              <a:t>Does not own transformation coefficient buffers</a:t>
            </a:r>
          </a:p>
          <a:p>
            <a:pPr lvl="1"/>
            <a:r>
              <a:rPr lang="en-US" dirty="0" smtClean="0"/>
              <a:t>Links to buffers from </a:t>
            </a:r>
            <a:r>
              <a:rPr lang="en-US" i="1" dirty="0" err="1" smtClean="0"/>
              <a:t>CodingStructure</a:t>
            </a:r>
            <a:endParaRPr lang="de-DE" i="1" dirty="0" smtClean="0"/>
          </a:p>
          <a:p>
            <a:r>
              <a:rPr lang="en-US" i="1" dirty="0" err="1" smtClean="0"/>
              <a:t>dynamic</a:t>
            </a:r>
            <a:r>
              <a:rPr lang="en-US" i="1" dirty="0" err="1" smtClean="0">
                <a:latin typeface="Frutiger 55 Roman"/>
              </a:rPr>
              <a:t>_</a:t>
            </a:r>
            <a:r>
              <a:rPr lang="en-US" i="1" dirty="0" err="1" smtClean="0"/>
              <a:t>cache</a:t>
            </a:r>
            <a:endParaRPr lang="en-US" i="1" dirty="0" smtClean="0"/>
          </a:p>
          <a:p>
            <a:pPr lvl="1"/>
            <a:r>
              <a:rPr lang="en-US" dirty="0" smtClean="0"/>
              <a:t>Top-Level cache is global (dynamically allocated on runtime and freed on exit)</a:t>
            </a:r>
          </a:p>
          <a:p>
            <a:pPr lvl="1"/>
            <a:r>
              <a:rPr lang="en-US" dirty="0" smtClean="0"/>
              <a:t>RD-search cache is owned by </a:t>
            </a:r>
            <a:r>
              <a:rPr lang="en-US" i="1" dirty="0" err="1" smtClean="0"/>
              <a:t>EncCu</a:t>
            </a:r>
            <a:r>
              <a:rPr lang="en-US" dirty="0" smtClean="0"/>
              <a:t> and </a:t>
            </a:r>
            <a:r>
              <a:rPr lang="en-US" i="1" dirty="0" err="1" smtClean="0"/>
              <a:t>IntraSearch</a:t>
            </a: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302075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NextSoftware</a:t>
            </a:r>
            <a:r>
              <a:rPr lang="en-US" dirty="0" smtClean="0"/>
              <a:t> – Code Snippets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Iterate over all TUs in a CU (inter decompression example)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45876" y="2067694"/>
            <a:ext cx="8640000" cy="2448348"/>
          </a:xfrm>
          <a:solidFill>
            <a:schemeClr val="tx1">
              <a:lumMod val="85000"/>
              <a:lumOff val="1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de-DE" dirty="0" smtClean="0">
                <a:solidFill>
                  <a:srgbClr val="569CD6"/>
                </a:solidFill>
                <a:latin typeface="+mj-lt"/>
              </a:rPr>
              <a:t>	</a:t>
            </a:r>
          </a:p>
          <a:p>
            <a:pPr marL="0" indent="0">
              <a:buNone/>
            </a:pPr>
            <a:r>
              <a:rPr lang="en-US" dirty="0">
                <a:solidFill>
                  <a:srgbClr val="569CD6"/>
                </a:solidFill>
                <a:latin typeface="+mj-lt"/>
              </a:rPr>
              <a:t>	</a:t>
            </a:r>
            <a:r>
              <a:rPr lang="de-DE" dirty="0" smtClean="0">
                <a:solidFill>
                  <a:srgbClr val="57A64A"/>
                </a:solidFill>
                <a:latin typeface="+mj-lt"/>
              </a:rPr>
              <a:t>// </a:t>
            </a:r>
            <a:r>
              <a:rPr lang="de-DE" dirty="0" err="1" smtClean="0">
                <a:solidFill>
                  <a:srgbClr val="57A64A"/>
                </a:solidFill>
                <a:latin typeface="+mj-lt"/>
              </a:rPr>
              <a:t>call</a:t>
            </a:r>
            <a:r>
              <a:rPr lang="de-DE" dirty="0" smtClean="0">
                <a:solidFill>
                  <a:srgbClr val="57A64A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rgbClr val="57A64A"/>
                </a:solidFill>
                <a:latin typeface="+mj-lt"/>
              </a:rPr>
              <a:t>xDecodeInterTU</a:t>
            </a:r>
            <a:r>
              <a:rPr lang="de-DE" dirty="0" smtClean="0">
                <a:solidFill>
                  <a:srgbClr val="57A64A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rgbClr val="57A64A"/>
                </a:solidFill>
                <a:latin typeface="+mj-lt"/>
              </a:rPr>
              <a:t>for</a:t>
            </a:r>
            <a:r>
              <a:rPr lang="de-DE" dirty="0" smtClean="0">
                <a:solidFill>
                  <a:srgbClr val="57A64A"/>
                </a:solidFill>
                <a:latin typeface="+mj-lt"/>
              </a:rPr>
              <a:t> all TUs in </a:t>
            </a:r>
            <a:r>
              <a:rPr lang="de-DE" dirty="0" err="1" smtClean="0">
                <a:solidFill>
                  <a:srgbClr val="57A64A"/>
                </a:solidFill>
                <a:latin typeface="+mj-lt"/>
              </a:rPr>
              <a:t>the</a:t>
            </a:r>
            <a:r>
              <a:rPr lang="de-DE" dirty="0" smtClean="0">
                <a:solidFill>
                  <a:srgbClr val="57A64A"/>
                </a:solidFill>
                <a:latin typeface="+mj-lt"/>
              </a:rPr>
              <a:t> CU </a:t>
            </a:r>
            <a:r>
              <a:rPr lang="de-DE" dirty="0" err="1" smtClean="0">
                <a:solidFill>
                  <a:srgbClr val="57A64A"/>
                </a:solidFill>
                <a:latin typeface="+mj-lt"/>
              </a:rPr>
              <a:t>described</a:t>
            </a:r>
            <a:r>
              <a:rPr lang="de-DE" dirty="0" smtClean="0">
                <a:solidFill>
                  <a:srgbClr val="57A64A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rgbClr val="57A64A"/>
                </a:solidFill>
                <a:latin typeface="+mj-lt"/>
              </a:rPr>
              <a:t>by</a:t>
            </a:r>
            <a:r>
              <a:rPr lang="de-DE" dirty="0" smtClean="0">
                <a:solidFill>
                  <a:srgbClr val="57A64A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rgbClr val="57A64A"/>
                </a:solidFill>
                <a:latin typeface="+mj-lt"/>
              </a:rPr>
              <a:t>cu</a:t>
            </a:r>
            <a:endParaRPr lang="de-DE" dirty="0" smtClean="0">
              <a:solidFill>
                <a:srgbClr val="569CD6"/>
              </a:solidFill>
              <a:latin typeface="+mj-lt"/>
            </a:endParaRPr>
          </a:p>
          <a:p>
            <a:pPr marL="0" indent="0">
              <a:buNone/>
            </a:pPr>
            <a:r>
              <a:rPr lang="pt-BR" dirty="0" smtClean="0">
                <a:solidFill>
                  <a:srgbClr val="569CD6"/>
                </a:solidFill>
                <a:latin typeface="+mj-lt"/>
              </a:rPr>
              <a:t>	for</a:t>
            </a:r>
            <a:r>
              <a:rPr lang="pt-BR" dirty="0">
                <a:solidFill>
                  <a:srgbClr val="B4B4B4"/>
                </a:solidFill>
                <a:latin typeface="+mj-lt"/>
              </a:rPr>
              <a:t>(</a:t>
            </a:r>
            <a:r>
              <a:rPr lang="pt-BR" dirty="0">
                <a:latin typeface="+mj-lt"/>
              </a:rPr>
              <a:t> </a:t>
            </a:r>
            <a:r>
              <a:rPr lang="pt-BR" dirty="0">
                <a:solidFill>
                  <a:srgbClr val="569CD6"/>
                </a:solidFill>
                <a:latin typeface="+mj-lt"/>
              </a:rPr>
              <a:t>auto</a:t>
            </a:r>
            <a:r>
              <a:rPr lang="pt-BR" dirty="0">
                <a:solidFill>
                  <a:srgbClr val="B4B4B4"/>
                </a:solidFill>
                <a:latin typeface="+mj-lt"/>
              </a:rPr>
              <a:t>&amp;</a:t>
            </a:r>
            <a:r>
              <a:rPr lang="pt-BR" dirty="0">
                <a:latin typeface="+mj-lt"/>
              </a:rPr>
              <a:t> </a:t>
            </a:r>
            <a:r>
              <a:rPr lang="pt-BR" dirty="0">
                <a:solidFill>
                  <a:srgbClr val="BDB76B"/>
                </a:solidFill>
                <a:latin typeface="+mj-lt"/>
              </a:rPr>
              <a:t>currTU</a:t>
            </a:r>
            <a:r>
              <a:rPr lang="pt-BR" dirty="0">
                <a:latin typeface="+mj-lt"/>
              </a:rPr>
              <a:t> </a:t>
            </a:r>
            <a:r>
              <a:rPr lang="pt-BR" dirty="0">
                <a:solidFill>
                  <a:srgbClr val="B4B4B4"/>
                </a:solidFill>
                <a:latin typeface="+mj-lt"/>
              </a:rPr>
              <a:t>:</a:t>
            </a:r>
            <a:r>
              <a:rPr lang="pt-BR" dirty="0">
                <a:latin typeface="+mj-lt"/>
              </a:rPr>
              <a:t> </a:t>
            </a:r>
            <a:r>
              <a:rPr lang="pt-BR" dirty="0">
                <a:solidFill>
                  <a:srgbClr val="FFD700"/>
                </a:solidFill>
                <a:latin typeface="+mj-lt"/>
              </a:rPr>
              <a:t>CU</a:t>
            </a:r>
            <a:r>
              <a:rPr lang="pt-BR" dirty="0">
                <a:solidFill>
                  <a:srgbClr val="B4B4B4"/>
                </a:solidFill>
                <a:latin typeface="+mj-lt"/>
              </a:rPr>
              <a:t>::</a:t>
            </a:r>
            <a:r>
              <a:rPr lang="pt-BR" dirty="0">
                <a:solidFill>
                  <a:srgbClr val="FF8000"/>
                </a:solidFill>
                <a:latin typeface="+mj-lt"/>
              </a:rPr>
              <a:t>traverseTUs</a:t>
            </a:r>
            <a:r>
              <a:rPr lang="pt-BR" dirty="0">
                <a:solidFill>
                  <a:srgbClr val="B4B4B4"/>
                </a:solidFill>
                <a:latin typeface="+mj-lt"/>
              </a:rPr>
              <a:t>(</a:t>
            </a:r>
            <a:r>
              <a:rPr lang="pt-BR" dirty="0">
                <a:latin typeface="+mj-lt"/>
              </a:rPr>
              <a:t> </a:t>
            </a:r>
            <a:r>
              <a:rPr lang="pt-BR" dirty="0">
                <a:solidFill>
                  <a:srgbClr val="BDB76B"/>
                </a:solidFill>
                <a:latin typeface="+mj-lt"/>
              </a:rPr>
              <a:t>cu</a:t>
            </a:r>
            <a:r>
              <a:rPr lang="pt-BR" dirty="0">
                <a:latin typeface="+mj-lt"/>
              </a:rPr>
              <a:t> </a:t>
            </a:r>
            <a:r>
              <a:rPr lang="pt-BR" dirty="0">
                <a:solidFill>
                  <a:srgbClr val="B4B4B4"/>
                </a:solidFill>
                <a:latin typeface="+mj-lt"/>
              </a:rPr>
              <a:t>)</a:t>
            </a:r>
            <a:r>
              <a:rPr lang="pt-BR" dirty="0">
                <a:latin typeface="+mj-lt"/>
              </a:rPr>
              <a:t> </a:t>
            </a:r>
            <a:r>
              <a:rPr lang="pt-BR" dirty="0" smtClean="0">
                <a:solidFill>
                  <a:srgbClr val="B4B4B4"/>
                </a:solidFill>
                <a:latin typeface="+mj-lt"/>
              </a:rPr>
              <a:t>)</a:t>
            </a:r>
            <a:endParaRPr lang="de-DE" dirty="0">
              <a:latin typeface="+mj-lt"/>
            </a:endParaRPr>
          </a:p>
          <a:p>
            <a:pPr marL="0" indent="0">
              <a:buNone/>
            </a:pPr>
            <a:r>
              <a:rPr lang="de-DE" dirty="0">
                <a:solidFill>
                  <a:srgbClr val="B4B4B4"/>
                </a:solidFill>
                <a:latin typeface="+mj-lt"/>
              </a:rPr>
              <a:t>	</a:t>
            </a:r>
            <a:r>
              <a:rPr lang="de-DE" dirty="0" smtClean="0">
                <a:solidFill>
                  <a:srgbClr val="B4B4B4"/>
                </a:solidFill>
                <a:latin typeface="+mj-lt"/>
              </a:rPr>
              <a:t>{</a:t>
            </a:r>
            <a:endParaRPr lang="de-DE" dirty="0" smtClean="0">
              <a:solidFill>
                <a:schemeClr val="bg1">
                  <a:lumMod val="85000"/>
                </a:schemeClr>
              </a:solidFill>
              <a:latin typeface="+mj-lt"/>
            </a:endParaRPr>
          </a:p>
          <a:p>
            <a:pPr marL="0" indent="0">
              <a:buNone/>
            </a:pPr>
            <a:r>
              <a:rPr lang="de-DE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		</a:t>
            </a:r>
            <a:r>
              <a:rPr lang="de-DE" dirty="0" err="1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xDecodeInterTU</a:t>
            </a:r>
            <a:r>
              <a:rPr lang="de-DE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( </a:t>
            </a:r>
            <a:r>
              <a:rPr lang="de-DE" dirty="0" err="1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currTU</a:t>
            </a:r>
            <a:r>
              <a:rPr lang="de-DE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, </a:t>
            </a:r>
            <a:r>
              <a:rPr lang="de-DE" dirty="0" err="1">
                <a:solidFill>
                  <a:schemeClr val="bg1">
                    <a:lumMod val="85000"/>
                  </a:schemeClr>
                </a:solidFill>
                <a:latin typeface="+mj-lt"/>
              </a:rPr>
              <a:t>compID</a:t>
            </a:r>
            <a:r>
              <a:rPr lang="de-DE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 ); </a:t>
            </a:r>
            <a:endParaRPr lang="de-DE" dirty="0" smtClean="0">
              <a:solidFill>
                <a:schemeClr val="bg1">
                  <a:lumMod val="85000"/>
                </a:schemeClr>
              </a:solidFill>
              <a:latin typeface="+mj-lt"/>
            </a:endParaRPr>
          </a:p>
          <a:p>
            <a:pPr marL="0" indent="0">
              <a:buNone/>
            </a:pPr>
            <a:r>
              <a:rPr lang="de-DE" dirty="0" smtClean="0">
                <a:solidFill>
                  <a:srgbClr val="B4B4B4"/>
                </a:solidFill>
                <a:latin typeface="+mj-lt"/>
              </a:rPr>
              <a:t>	}</a:t>
            </a:r>
            <a:endParaRPr lang="de-DE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245876" y="1131591"/>
            <a:ext cx="8640000" cy="72007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60000" indent="-360000" algn="l" defTabSz="360000" rtl="0" fontAlgn="base">
              <a:spcBef>
                <a:spcPct val="0"/>
              </a:spcBef>
              <a:spcAft>
                <a:spcPts val="900"/>
              </a:spcAft>
              <a:buClr>
                <a:schemeClr val="tx2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360000" rtl="0" fontAlgn="base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2pPr>
            <a:lvl3pPr marL="1080000" indent="-360000" algn="l" defTabSz="360000" rtl="0" fontAlgn="base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3pPr>
            <a:lvl4pPr marL="1440000" indent="-360000" algn="l" defTabSz="360000" rtl="0" fontAlgn="base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4pPr>
            <a:lvl5pPr marL="1800000" indent="-360000" algn="l" defTabSz="360000" rtl="0" fontAlgn="base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5pPr>
            <a:lvl6pPr marL="1887538" indent="-358775" algn="l" rtl="0" fontAlgn="base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6pPr>
            <a:lvl7pPr marL="2344738" indent="-358775" algn="l" rtl="0" fontAlgn="base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7pPr>
            <a:lvl8pPr marL="2801938" indent="-358775" algn="l" rtl="0" fontAlgn="base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8pPr>
            <a:lvl9pPr marL="3259138" indent="-358775" algn="l" rtl="0" fontAlgn="base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Iterating over PUs works similar with </a:t>
            </a:r>
            <a:r>
              <a:rPr lang="en-US" i="1" kern="0" dirty="0" err="1" smtClean="0"/>
              <a:t>traversePUs</a:t>
            </a:r>
            <a:r>
              <a:rPr lang="en-US" i="1" kern="0" dirty="0" smtClean="0"/>
              <a:t>(…) </a:t>
            </a:r>
            <a:r>
              <a:rPr lang="en-US" kern="0" dirty="0" smtClean="0"/>
              <a:t>call</a:t>
            </a:r>
          </a:p>
          <a:p>
            <a:r>
              <a:rPr lang="en-US" i="1" kern="0" dirty="0" err="1" smtClean="0"/>
              <a:t>firstTU</a:t>
            </a:r>
            <a:r>
              <a:rPr lang="en-US" kern="0" dirty="0" smtClean="0"/>
              <a:t> and </a:t>
            </a:r>
            <a:r>
              <a:rPr lang="en-US" i="1" kern="0" dirty="0" err="1" smtClean="0"/>
              <a:t>firstPU</a:t>
            </a:r>
            <a:r>
              <a:rPr lang="en-US" i="1" kern="0" dirty="0" smtClean="0"/>
              <a:t> </a:t>
            </a:r>
            <a:r>
              <a:rPr lang="en-US" kern="0" dirty="0" smtClean="0"/>
              <a:t>can be used as fast accessors if the CU only has one TU/PU</a:t>
            </a:r>
          </a:p>
        </p:txBody>
      </p:sp>
    </p:spTree>
    <p:extLst>
      <p:ext uri="{BB962C8B-B14F-4D97-AF65-F5344CB8AC3E}">
        <p14:creationId xmlns:p14="http://schemas.microsoft.com/office/powerpoint/2010/main" val="644333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de-D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HM Shortcomings</a:t>
            </a:r>
            <a:endParaRPr lang="de-D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Complicated data structures</a:t>
            </a:r>
          </a:p>
          <a:p>
            <a:pPr lvl="1"/>
            <a:r>
              <a:rPr lang="en-US" dirty="0" smtClean="0"/>
              <a:t>Z-index</a:t>
            </a:r>
          </a:p>
          <a:p>
            <a:pPr lvl="1"/>
            <a:r>
              <a:rPr lang="en-US" dirty="0" smtClean="0"/>
              <a:t>Ambiguous </a:t>
            </a:r>
            <a:r>
              <a:rPr lang="en-US" dirty="0"/>
              <a:t>data model (</a:t>
            </a:r>
            <a:r>
              <a:rPr lang="en-US" dirty="0" err="1"/>
              <a:t>TComDataCU</a:t>
            </a:r>
            <a:r>
              <a:rPr lang="en-US" dirty="0"/>
              <a:t>)</a:t>
            </a:r>
            <a:endParaRPr lang="en-US" dirty="0" smtClean="0"/>
          </a:p>
          <a:p>
            <a:r>
              <a:rPr lang="en-US" dirty="0" smtClean="0"/>
              <a:t> Bad code readability</a:t>
            </a:r>
          </a:p>
          <a:p>
            <a:pPr lvl="1"/>
            <a:r>
              <a:rPr lang="en-US" dirty="0" smtClean="0"/>
              <a:t>Complicated memory operations are intermixed with general data flow</a:t>
            </a:r>
          </a:p>
          <a:p>
            <a:pPr lvl="1"/>
            <a:r>
              <a:rPr lang="en-US" dirty="0" smtClean="0"/>
              <a:t>Lack of </a:t>
            </a:r>
            <a:r>
              <a:rPr lang="en-US" dirty="0" smtClean="0"/>
              <a:t>data and logic </a:t>
            </a:r>
            <a:r>
              <a:rPr lang="en-US" dirty="0" smtClean="0"/>
              <a:t>encapsulation</a:t>
            </a:r>
          </a:p>
          <a:p>
            <a:r>
              <a:rPr lang="en-US" dirty="0" smtClean="0"/>
              <a:t>Complicated extensibility</a:t>
            </a:r>
          </a:p>
          <a:p>
            <a:pPr lvl="1"/>
            <a:r>
              <a:rPr lang="en-US" dirty="0" smtClean="0"/>
              <a:t>Data structures were designed with strict assumptions (e.g. square blocks)</a:t>
            </a:r>
          </a:p>
          <a:p>
            <a:pPr lvl="1"/>
            <a:r>
              <a:rPr lang="en-US" dirty="0" smtClean="0"/>
              <a:t>How many ideas were discarded because of erroneous implementation?</a:t>
            </a:r>
          </a:p>
        </p:txBody>
      </p:sp>
    </p:spTree>
    <p:extLst>
      <p:ext uri="{BB962C8B-B14F-4D97-AF65-F5344CB8AC3E}">
        <p14:creationId xmlns:p14="http://schemas.microsoft.com/office/powerpoint/2010/main" val="274212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NextSoftware</a:t>
            </a:r>
            <a:r>
              <a:rPr lang="en-US" dirty="0" smtClean="0"/>
              <a:t> – Code Snippets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Iterate over all CUs in a specific area (CTU decompression example)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solidFill>
            <a:schemeClr val="tx1">
              <a:lumMod val="85000"/>
              <a:lumOff val="1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de-DE" dirty="0" smtClean="0">
                <a:solidFill>
                  <a:srgbClr val="569CD6"/>
                </a:solidFill>
                <a:latin typeface="+mj-lt"/>
              </a:rPr>
              <a:t>	</a:t>
            </a:r>
          </a:p>
          <a:p>
            <a:pPr marL="0" indent="0">
              <a:buNone/>
            </a:pPr>
            <a:r>
              <a:rPr lang="de-DE" dirty="0" smtClean="0">
                <a:solidFill>
                  <a:srgbClr val="57A64A"/>
                </a:solidFill>
                <a:latin typeface="+mj-lt"/>
              </a:rPr>
              <a:t>	// </a:t>
            </a:r>
            <a:r>
              <a:rPr lang="de-DE" dirty="0" err="1" smtClean="0">
                <a:solidFill>
                  <a:srgbClr val="57A64A"/>
                </a:solidFill>
                <a:latin typeface="+mj-lt"/>
              </a:rPr>
              <a:t>iterate</a:t>
            </a:r>
            <a:r>
              <a:rPr lang="de-DE" dirty="0" smtClean="0">
                <a:solidFill>
                  <a:srgbClr val="57A64A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rgbClr val="57A64A"/>
                </a:solidFill>
                <a:latin typeface="+mj-lt"/>
              </a:rPr>
              <a:t>over</a:t>
            </a:r>
            <a:r>
              <a:rPr lang="de-DE" dirty="0" smtClean="0">
                <a:solidFill>
                  <a:srgbClr val="57A64A"/>
                </a:solidFill>
                <a:latin typeface="+mj-lt"/>
              </a:rPr>
              <a:t> all CUs </a:t>
            </a:r>
            <a:r>
              <a:rPr lang="de-DE" dirty="0" err="1" smtClean="0">
                <a:solidFill>
                  <a:srgbClr val="57A64A"/>
                </a:solidFill>
                <a:latin typeface="+mj-lt"/>
              </a:rPr>
              <a:t>which</a:t>
            </a:r>
            <a:r>
              <a:rPr lang="de-DE" dirty="0" smtClean="0">
                <a:solidFill>
                  <a:srgbClr val="57A64A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rgbClr val="57A64A"/>
                </a:solidFill>
                <a:latin typeface="+mj-lt"/>
              </a:rPr>
              <a:t>are</a:t>
            </a:r>
            <a:r>
              <a:rPr lang="de-DE" dirty="0" smtClean="0">
                <a:solidFill>
                  <a:srgbClr val="57A64A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rgbClr val="57A64A"/>
                </a:solidFill>
                <a:latin typeface="+mj-lt"/>
              </a:rPr>
              <a:t>contained</a:t>
            </a:r>
            <a:r>
              <a:rPr lang="de-DE" dirty="0" smtClean="0">
                <a:solidFill>
                  <a:srgbClr val="57A64A"/>
                </a:solidFill>
                <a:latin typeface="+mj-lt"/>
              </a:rPr>
              <a:t> in </a:t>
            </a:r>
            <a:r>
              <a:rPr lang="de-DE" dirty="0" err="1" smtClean="0">
                <a:solidFill>
                  <a:srgbClr val="57A64A"/>
                </a:solidFill>
                <a:latin typeface="+mj-lt"/>
              </a:rPr>
              <a:t>the</a:t>
            </a:r>
            <a:r>
              <a:rPr lang="de-DE" dirty="0" smtClean="0">
                <a:solidFill>
                  <a:srgbClr val="57A64A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rgbClr val="57A64A"/>
                </a:solidFill>
                <a:latin typeface="+mj-lt"/>
              </a:rPr>
              <a:t>area</a:t>
            </a:r>
            <a:r>
              <a:rPr lang="de-DE" dirty="0" smtClean="0">
                <a:solidFill>
                  <a:srgbClr val="57A64A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rgbClr val="57A64A"/>
                </a:solidFill>
                <a:latin typeface="+mj-lt"/>
              </a:rPr>
              <a:t>described</a:t>
            </a:r>
            <a:r>
              <a:rPr lang="de-DE" dirty="0" smtClean="0">
                <a:solidFill>
                  <a:srgbClr val="57A64A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rgbClr val="57A64A"/>
                </a:solidFill>
                <a:latin typeface="+mj-lt"/>
              </a:rPr>
              <a:t>by</a:t>
            </a:r>
            <a:r>
              <a:rPr lang="de-DE" dirty="0" smtClean="0">
                <a:solidFill>
                  <a:srgbClr val="57A64A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rgbClr val="57A64A"/>
                </a:solidFill>
                <a:latin typeface="+mj-lt"/>
              </a:rPr>
              <a:t>ctuArea</a:t>
            </a:r>
            <a:endParaRPr lang="de-DE" dirty="0" smtClean="0">
              <a:solidFill>
                <a:srgbClr val="569CD6"/>
              </a:solidFill>
              <a:latin typeface="+mj-lt"/>
            </a:endParaRPr>
          </a:p>
          <a:p>
            <a:pPr marL="0" indent="0">
              <a:buNone/>
            </a:pPr>
            <a:r>
              <a:rPr lang="de-DE" dirty="0" smtClean="0">
                <a:solidFill>
                  <a:srgbClr val="FFD700"/>
                </a:solidFill>
                <a:latin typeface="+mj-lt"/>
              </a:rPr>
              <a:t>	</a:t>
            </a:r>
            <a:r>
              <a:rPr lang="pt-BR" dirty="0">
                <a:solidFill>
                  <a:srgbClr val="569CD6"/>
                </a:solidFill>
                <a:latin typeface="+mj-lt"/>
              </a:rPr>
              <a:t>for</a:t>
            </a:r>
            <a:r>
              <a:rPr lang="pt-BR" dirty="0">
                <a:solidFill>
                  <a:srgbClr val="B4B4B4"/>
                </a:solidFill>
                <a:latin typeface="+mj-lt"/>
              </a:rPr>
              <a:t>(</a:t>
            </a:r>
            <a:r>
              <a:rPr lang="pt-BR" dirty="0">
                <a:latin typeface="+mj-lt"/>
              </a:rPr>
              <a:t> </a:t>
            </a:r>
            <a:r>
              <a:rPr lang="pt-BR" dirty="0">
                <a:solidFill>
                  <a:srgbClr val="569CD6"/>
                </a:solidFill>
                <a:latin typeface="+mj-lt"/>
              </a:rPr>
              <a:t>auto</a:t>
            </a:r>
            <a:r>
              <a:rPr lang="pt-BR" dirty="0">
                <a:latin typeface="+mj-lt"/>
              </a:rPr>
              <a:t> </a:t>
            </a:r>
            <a:r>
              <a:rPr lang="pt-BR" dirty="0">
                <a:solidFill>
                  <a:srgbClr val="B4B4B4"/>
                </a:solidFill>
                <a:latin typeface="+mj-lt"/>
              </a:rPr>
              <a:t>&amp;</a:t>
            </a:r>
            <a:r>
              <a:rPr lang="pt-BR" dirty="0">
                <a:solidFill>
                  <a:srgbClr val="BDB76B"/>
                </a:solidFill>
                <a:latin typeface="+mj-lt"/>
              </a:rPr>
              <a:t>currCU</a:t>
            </a:r>
            <a:r>
              <a:rPr lang="pt-BR" dirty="0">
                <a:latin typeface="+mj-lt"/>
              </a:rPr>
              <a:t> </a:t>
            </a:r>
            <a:r>
              <a:rPr lang="pt-BR" dirty="0">
                <a:solidFill>
                  <a:srgbClr val="B4B4B4"/>
                </a:solidFill>
                <a:latin typeface="+mj-lt"/>
              </a:rPr>
              <a:t>:</a:t>
            </a:r>
            <a:r>
              <a:rPr lang="pt-BR" dirty="0">
                <a:latin typeface="+mj-lt"/>
              </a:rPr>
              <a:t> </a:t>
            </a:r>
            <a:r>
              <a:rPr lang="pt-BR" dirty="0">
                <a:solidFill>
                  <a:srgbClr val="BDB76B"/>
                </a:solidFill>
                <a:latin typeface="+mj-lt"/>
              </a:rPr>
              <a:t>cs</a:t>
            </a:r>
            <a:r>
              <a:rPr lang="pt-BR" dirty="0">
                <a:solidFill>
                  <a:srgbClr val="B4B4B4"/>
                </a:solidFill>
                <a:latin typeface="+mj-lt"/>
              </a:rPr>
              <a:t>.</a:t>
            </a:r>
            <a:r>
              <a:rPr lang="pt-BR" dirty="0">
                <a:solidFill>
                  <a:srgbClr val="FF8000"/>
                </a:solidFill>
                <a:latin typeface="+mj-lt"/>
              </a:rPr>
              <a:t>traverseCUs</a:t>
            </a:r>
            <a:r>
              <a:rPr lang="pt-BR" dirty="0">
                <a:solidFill>
                  <a:srgbClr val="B4B4B4"/>
                </a:solidFill>
                <a:latin typeface="+mj-lt"/>
              </a:rPr>
              <a:t>(</a:t>
            </a:r>
            <a:r>
              <a:rPr lang="pt-BR" dirty="0">
                <a:latin typeface="+mj-lt"/>
              </a:rPr>
              <a:t> </a:t>
            </a:r>
            <a:r>
              <a:rPr lang="pt-BR" dirty="0">
                <a:solidFill>
                  <a:srgbClr val="BDB76B"/>
                </a:solidFill>
                <a:latin typeface="+mj-lt"/>
              </a:rPr>
              <a:t>ctuArea</a:t>
            </a:r>
            <a:r>
              <a:rPr lang="pt-BR" dirty="0">
                <a:latin typeface="+mj-lt"/>
              </a:rPr>
              <a:t> </a:t>
            </a:r>
            <a:r>
              <a:rPr lang="pt-BR" dirty="0">
                <a:solidFill>
                  <a:srgbClr val="B4B4B4"/>
                </a:solidFill>
                <a:latin typeface="+mj-lt"/>
              </a:rPr>
              <a:t>)</a:t>
            </a:r>
            <a:r>
              <a:rPr lang="pt-BR" dirty="0">
                <a:latin typeface="+mj-lt"/>
              </a:rPr>
              <a:t> </a:t>
            </a:r>
            <a:r>
              <a:rPr lang="pt-BR" dirty="0" smtClean="0">
                <a:solidFill>
                  <a:srgbClr val="B4B4B4"/>
                </a:solidFill>
                <a:latin typeface="+mj-lt"/>
              </a:rPr>
              <a:t>)</a:t>
            </a:r>
          </a:p>
          <a:p>
            <a:pPr marL="0" indent="0">
              <a:buNone/>
            </a:pPr>
            <a:r>
              <a:rPr lang="pt-BR" dirty="0">
                <a:solidFill>
                  <a:srgbClr val="B4B4B4"/>
                </a:solidFill>
                <a:latin typeface="+mj-lt"/>
              </a:rPr>
              <a:t>	</a:t>
            </a:r>
            <a:r>
              <a:rPr lang="de-DE" dirty="0" smtClean="0">
                <a:solidFill>
                  <a:srgbClr val="B4B4B4"/>
                </a:solidFill>
                <a:latin typeface="+mj-lt"/>
              </a:rPr>
              <a:t>{</a:t>
            </a:r>
          </a:p>
          <a:p>
            <a:pPr marL="0" indent="0">
              <a:buNone/>
            </a:pPr>
            <a:r>
              <a:rPr lang="de-DE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		//</a:t>
            </a:r>
            <a:r>
              <a:rPr lang="de-DE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 </a:t>
            </a:r>
            <a:r>
              <a:rPr lang="de-DE" dirty="0" err="1">
                <a:solidFill>
                  <a:schemeClr val="bg1">
                    <a:lumMod val="85000"/>
                  </a:schemeClr>
                </a:solidFill>
                <a:latin typeface="+mj-lt"/>
              </a:rPr>
              <a:t>decompress</a:t>
            </a:r>
            <a:r>
              <a:rPr lang="de-DE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 </a:t>
            </a:r>
            <a:r>
              <a:rPr lang="de-DE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CU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	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	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xDecompress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(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currCU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 );</a:t>
            </a:r>
            <a:endParaRPr lang="de-DE" dirty="0" smtClean="0">
              <a:solidFill>
                <a:schemeClr val="bg1">
                  <a:lumMod val="85000"/>
                </a:schemeClr>
              </a:solidFill>
              <a:latin typeface="+mj-lt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B4B4B4"/>
                </a:solidFill>
                <a:latin typeface="+mj-lt"/>
              </a:rPr>
              <a:t>	}</a:t>
            </a:r>
            <a:endParaRPr lang="de-DE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490962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NextSoftare</a:t>
            </a:r>
            <a:r>
              <a:rPr lang="en-US" dirty="0" smtClean="0"/>
              <a:t> – Common Problems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Where is the motion information stored?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45876" y="1131591"/>
            <a:ext cx="8640000" cy="2088231"/>
          </a:xfrm>
        </p:spPr>
        <p:txBody>
          <a:bodyPr/>
          <a:lstStyle/>
          <a:p>
            <a:r>
              <a:rPr lang="en-US" dirty="0" smtClean="0"/>
              <a:t>Initially with HEVC, minimal resolution for Motion Vector storing was the PU</a:t>
            </a:r>
          </a:p>
          <a:p>
            <a:r>
              <a:rPr lang="en-US" dirty="0" smtClean="0"/>
              <a:t>New prosed tools for h.266 standard break this convention</a:t>
            </a:r>
            <a:r>
              <a:rPr lang="de-DE" dirty="0" smtClean="0"/>
              <a:t> (e.g. VCEG-AZ10)</a:t>
            </a:r>
          </a:p>
          <a:p>
            <a:pPr lvl="1"/>
            <a:r>
              <a:rPr lang="en-US" dirty="0" smtClean="0"/>
              <a:t>Sub-PU resolution for motion vector information is needed</a:t>
            </a:r>
          </a:p>
          <a:p>
            <a:pPr lvl="1"/>
            <a:r>
              <a:rPr lang="en-US" dirty="0" smtClean="0"/>
              <a:t>Storing sub-PUs </a:t>
            </a:r>
            <a:r>
              <a:rPr lang="en-US" dirty="0" smtClean="0"/>
              <a:t>as PUs would break the logical purpose of  a PU</a:t>
            </a:r>
          </a:p>
          <a:p>
            <a:pPr lvl="1"/>
            <a:r>
              <a:rPr lang="en-US" dirty="0" smtClean="0"/>
              <a:t>Solution: additional </a:t>
            </a:r>
            <a:r>
              <a:rPr lang="en-US" dirty="0" smtClean="0"/>
              <a:t>buffer for sub-PU resolved motion information</a:t>
            </a:r>
          </a:p>
          <a:p>
            <a:pPr lvl="1"/>
            <a:r>
              <a:rPr lang="en-US" dirty="0" smtClean="0"/>
              <a:t>Example: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51520" y="3220420"/>
            <a:ext cx="8634356" cy="584775"/>
          </a:xfrm>
          <a:prstGeom prst="rect">
            <a:avLst/>
          </a:prstGeom>
          <a:solidFill>
            <a:srgbClr val="1E1E1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solidFill>
                  <a:srgbClr val="B4B4B4"/>
                </a:solidFill>
                <a:latin typeface="+mj-lt"/>
              </a:rPr>
              <a:t>	</a:t>
            </a:r>
            <a:r>
              <a:rPr kumimoji="0" lang="de-DE" altLang="de-DE" sz="1600" b="0" i="0" u="none" strike="noStrike" cap="none" normalizeH="0" baseline="0" dirty="0" err="1" smtClean="0">
                <a:ln>
                  <a:noFill/>
                </a:ln>
                <a:solidFill>
                  <a:srgbClr val="FFD700"/>
                </a:solidFill>
                <a:effectLst/>
                <a:latin typeface="+mj-lt"/>
                <a:cs typeface="Consolas" panose="020B0609020204030204" pitchFamily="49" charset="0"/>
              </a:rPr>
              <a:t>Mv</a:t>
            </a:r>
            <a:r>
              <a:rPr kumimoji="0" lang="de-DE" altLang="de-DE" sz="1600" b="0" i="0" u="none" strike="noStrike" cap="none" normalizeH="0" baseline="0" dirty="0" smtClean="0">
                <a:ln>
                  <a:noFill/>
                </a:ln>
                <a:solidFill>
                  <a:srgbClr val="DCDCDC"/>
                </a:solidFill>
                <a:effectLst/>
                <a:latin typeface="+mj-lt"/>
                <a:cs typeface="Consolas" panose="020B0609020204030204" pitchFamily="49" charset="0"/>
              </a:rPr>
              <a:t> </a:t>
            </a:r>
            <a:r>
              <a:rPr kumimoji="0" lang="de-DE" altLang="de-DE" sz="1600" b="0" i="0" u="none" strike="noStrike" cap="none" normalizeH="0" baseline="0" dirty="0" smtClean="0">
                <a:ln>
                  <a:noFill/>
                </a:ln>
                <a:solidFill>
                  <a:srgbClr val="BDB76B"/>
                </a:solidFill>
                <a:effectLst/>
                <a:latin typeface="+mj-lt"/>
                <a:cs typeface="Consolas" panose="020B0609020204030204" pitchFamily="49" charset="0"/>
              </a:rPr>
              <a:t>mvL0</a:t>
            </a:r>
            <a:r>
              <a:rPr kumimoji="0" lang="de-DE" altLang="de-DE" sz="1600" b="0" i="0" u="none" strike="noStrike" cap="none" normalizeH="0" baseline="0" dirty="0" smtClean="0">
                <a:ln>
                  <a:noFill/>
                </a:ln>
                <a:solidFill>
                  <a:srgbClr val="DCDCDC"/>
                </a:solidFill>
                <a:effectLst/>
                <a:latin typeface="+mj-lt"/>
                <a:cs typeface="Consolas" panose="020B0609020204030204" pitchFamily="49" charset="0"/>
              </a:rPr>
              <a:t> </a:t>
            </a:r>
            <a:r>
              <a:rPr kumimoji="0" lang="de-DE" altLang="de-DE" sz="1600" b="0" i="0" u="none" strike="noStrike" cap="none" normalizeH="0" baseline="0" dirty="0" smtClean="0">
                <a:ln>
                  <a:noFill/>
                </a:ln>
                <a:solidFill>
                  <a:srgbClr val="B4B4B4"/>
                </a:solidFill>
                <a:effectLst/>
                <a:latin typeface="+mj-lt"/>
                <a:cs typeface="Consolas" panose="020B0609020204030204" pitchFamily="49" charset="0"/>
              </a:rPr>
              <a:t>=</a:t>
            </a:r>
            <a:r>
              <a:rPr kumimoji="0" lang="de-DE" altLang="de-DE" sz="1600" b="0" i="0" u="none" strike="noStrike" cap="none" normalizeH="0" baseline="0" dirty="0" smtClean="0">
                <a:ln>
                  <a:noFill/>
                </a:ln>
                <a:solidFill>
                  <a:srgbClr val="DCDCDC"/>
                </a:solidFill>
                <a:effectLst/>
                <a:latin typeface="+mj-lt"/>
                <a:cs typeface="Consolas" panose="020B0609020204030204" pitchFamily="49" charset="0"/>
              </a:rPr>
              <a:t> </a:t>
            </a:r>
            <a:r>
              <a:rPr kumimoji="0" lang="de-DE" altLang="de-DE" sz="1600" b="0" i="0" u="none" strike="noStrike" cap="none" normalizeH="0" baseline="0" dirty="0" err="1" smtClean="0">
                <a:ln>
                  <a:noFill/>
                </a:ln>
                <a:solidFill>
                  <a:srgbClr val="BDB76B"/>
                </a:solidFill>
                <a:effectLst/>
                <a:latin typeface="+mj-lt"/>
                <a:cs typeface="Consolas" panose="020B0609020204030204" pitchFamily="49" charset="0"/>
              </a:rPr>
              <a:t>cs</a:t>
            </a:r>
            <a:r>
              <a:rPr kumimoji="0" lang="de-DE" altLang="de-DE" sz="1600" b="0" i="0" u="none" strike="noStrike" cap="none" normalizeH="0" baseline="0" dirty="0" err="1" smtClean="0">
                <a:ln>
                  <a:noFill/>
                </a:ln>
                <a:solidFill>
                  <a:srgbClr val="B4B4B4"/>
                </a:solidFill>
                <a:effectLst/>
                <a:latin typeface="+mj-lt"/>
                <a:cs typeface="Consolas" panose="020B0609020204030204" pitchFamily="49" charset="0"/>
              </a:rPr>
              <a:t>.</a:t>
            </a:r>
            <a:r>
              <a:rPr kumimoji="0" lang="de-DE" altLang="de-DE" sz="1600" b="0" i="0" u="none" strike="noStrike" cap="none" normalizeH="0" baseline="0" dirty="0" err="1" smtClean="0">
                <a:ln>
                  <a:noFill/>
                </a:ln>
                <a:solidFill>
                  <a:srgbClr val="FF8000"/>
                </a:solidFill>
                <a:effectLst/>
                <a:latin typeface="+mj-lt"/>
                <a:cs typeface="Consolas" panose="020B0609020204030204" pitchFamily="49" charset="0"/>
              </a:rPr>
              <a:t>getPU</a:t>
            </a:r>
            <a:r>
              <a:rPr kumimoji="0" lang="de-DE" altLang="de-DE" sz="1600" b="0" i="0" u="none" strike="noStrike" cap="none" normalizeH="0" baseline="0" dirty="0" smtClean="0">
                <a:ln>
                  <a:noFill/>
                </a:ln>
                <a:solidFill>
                  <a:srgbClr val="B4B4B4"/>
                </a:solidFill>
                <a:effectLst/>
                <a:latin typeface="+mj-lt"/>
                <a:cs typeface="Consolas" panose="020B0609020204030204" pitchFamily="49" charset="0"/>
              </a:rPr>
              <a:t>(</a:t>
            </a:r>
            <a:r>
              <a:rPr kumimoji="0" lang="de-DE" altLang="de-DE" sz="1600" b="0" i="0" u="none" strike="noStrike" cap="none" normalizeH="0" baseline="0" dirty="0" smtClean="0">
                <a:ln>
                  <a:noFill/>
                </a:ln>
                <a:solidFill>
                  <a:srgbClr val="DCDCDC"/>
                </a:solidFill>
                <a:effectLst/>
                <a:latin typeface="+mj-lt"/>
                <a:cs typeface="Consolas" panose="020B0609020204030204" pitchFamily="49" charset="0"/>
              </a:rPr>
              <a:t> </a:t>
            </a:r>
            <a:r>
              <a:rPr kumimoji="0" lang="de-DE" altLang="de-DE" sz="1600" b="0" i="0" u="none" strike="noStrike" cap="none" normalizeH="0" baseline="0" dirty="0" err="1" smtClean="0">
                <a:ln>
                  <a:noFill/>
                </a:ln>
                <a:solidFill>
                  <a:srgbClr val="BDB76B"/>
                </a:solidFill>
                <a:effectLst/>
                <a:latin typeface="+mj-lt"/>
                <a:cs typeface="Consolas" panose="020B0609020204030204" pitchFamily="49" charset="0"/>
              </a:rPr>
              <a:t>pos</a:t>
            </a:r>
            <a:r>
              <a:rPr kumimoji="0" lang="de-DE" altLang="de-DE" sz="1600" b="0" i="0" u="none" strike="noStrike" cap="none" normalizeH="0" baseline="0" dirty="0" smtClean="0">
                <a:ln>
                  <a:noFill/>
                </a:ln>
                <a:solidFill>
                  <a:srgbClr val="DCDCDC"/>
                </a:solidFill>
                <a:effectLst/>
                <a:latin typeface="+mj-lt"/>
                <a:cs typeface="Consolas" panose="020B0609020204030204" pitchFamily="49" charset="0"/>
              </a:rPr>
              <a:t> </a:t>
            </a:r>
            <a:r>
              <a:rPr kumimoji="0" lang="de-DE" altLang="de-DE" sz="1600" b="0" i="0" u="none" strike="noStrike" cap="none" normalizeH="0" baseline="0" dirty="0" smtClean="0">
                <a:ln>
                  <a:noFill/>
                </a:ln>
                <a:solidFill>
                  <a:srgbClr val="B4B4B4"/>
                </a:solidFill>
                <a:effectLst/>
                <a:latin typeface="+mj-lt"/>
                <a:cs typeface="Consolas" panose="020B0609020204030204" pitchFamily="49" charset="0"/>
              </a:rPr>
              <a:t>)-&gt;</a:t>
            </a:r>
            <a:r>
              <a:rPr kumimoji="0" lang="de-DE" altLang="de-DE" sz="1600" b="0" i="0" u="none" strike="noStrike" cap="none" normalizeH="0" baseline="0" dirty="0" smtClean="0">
                <a:ln>
                  <a:noFill/>
                </a:ln>
                <a:solidFill>
                  <a:srgbClr val="BDB76B"/>
                </a:solidFill>
                <a:effectLst/>
                <a:latin typeface="+mj-lt"/>
                <a:cs typeface="Consolas" panose="020B0609020204030204" pitchFamily="49" charset="0"/>
              </a:rPr>
              <a:t>mv</a:t>
            </a:r>
            <a:r>
              <a:rPr kumimoji="0" lang="de-DE" altLang="de-DE" sz="1600" b="0" i="0" u="none" strike="noStrike" cap="none" normalizeH="0" baseline="0" dirty="0" smtClean="0">
                <a:ln>
                  <a:noFill/>
                </a:ln>
                <a:solidFill>
                  <a:srgbClr val="B4B4B4"/>
                </a:solidFill>
                <a:effectLst/>
                <a:latin typeface="+mj-lt"/>
                <a:cs typeface="Consolas" panose="020B0609020204030204" pitchFamily="49" charset="0"/>
              </a:rPr>
              <a:t>[</a:t>
            </a:r>
            <a:r>
              <a:rPr kumimoji="0" lang="de-DE" altLang="de-DE" sz="1600" b="0" i="0" u="none" strike="noStrike" cap="none" normalizeH="0" baseline="0" dirty="0" smtClean="0">
                <a:ln>
                  <a:noFill/>
                </a:ln>
                <a:solidFill>
                  <a:srgbClr val="B5CEA8"/>
                </a:solidFill>
                <a:effectLst/>
                <a:latin typeface="+mj-lt"/>
                <a:cs typeface="Consolas" panose="020B0609020204030204" pitchFamily="49" charset="0"/>
              </a:rPr>
              <a:t>0</a:t>
            </a:r>
            <a:r>
              <a:rPr kumimoji="0" lang="de-DE" altLang="de-DE" sz="1600" b="0" i="0" u="none" strike="noStrike" cap="none" normalizeH="0" baseline="0" dirty="0" smtClean="0">
                <a:ln>
                  <a:noFill/>
                </a:ln>
                <a:solidFill>
                  <a:srgbClr val="B4B4B4"/>
                </a:solidFill>
                <a:effectLst/>
                <a:latin typeface="+mj-lt"/>
                <a:cs typeface="Consolas" panose="020B0609020204030204" pitchFamily="49" charset="0"/>
              </a:rPr>
              <a:t>]; </a:t>
            </a:r>
            <a:r>
              <a:rPr kumimoji="0" lang="de-DE" altLang="de-DE" sz="1600" b="0" i="0" u="none" strike="noStrike" cap="none" normalizeH="0" dirty="0" smtClean="0">
                <a:ln>
                  <a:noFill/>
                </a:ln>
                <a:solidFill>
                  <a:srgbClr val="B4B4B4"/>
                </a:solidFill>
                <a:effectLst/>
                <a:latin typeface="+mj-lt"/>
                <a:cs typeface="Consolas" panose="020B0609020204030204" pitchFamily="49" charset="0"/>
              </a:rPr>
              <a:t>           </a:t>
            </a:r>
            <a:r>
              <a:rPr lang="de-DE" sz="1600" dirty="0" smtClean="0">
                <a:solidFill>
                  <a:srgbClr val="57A64A"/>
                </a:solidFill>
                <a:latin typeface="+mj-lt"/>
              </a:rPr>
              <a:t>// obsolete </a:t>
            </a:r>
            <a:r>
              <a:rPr lang="de-DE" sz="1600" dirty="0" err="1" smtClean="0">
                <a:solidFill>
                  <a:srgbClr val="57A64A"/>
                </a:solidFill>
                <a:latin typeface="+mj-lt"/>
              </a:rPr>
              <a:t>low-res</a:t>
            </a:r>
            <a:r>
              <a:rPr lang="de-DE" sz="1600" dirty="0" smtClean="0">
                <a:solidFill>
                  <a:srgbClr val="57A64A"/>
                </a:solidFill>
                <a:latin typeface="+mj-lt"/>
              </a:rPr>
              <a:t> </a:t>
            </a:r>
            <a:r>
              <a:rPr lang="de-DE" sz="1600" dirty="0" err="1" smtClean="0">
                <a:solidFill>
                  <a:srgbClr val="57A64A"/>
                </a:solidFill>
                <a:latin typeface="+mj-lt"/>
              </a:rPr>
              <a:t>call</a:t>
            </a:r>
            <a:r>
              <a:rPr lang="de-DE" sz="1600" dirty="0" smtClean="0">
                <a:solidFill>
                  <a:srgbClr val="57A64A"/>
                </a:solidFill>
                <a:latin typeface="+mj-lt"/>
              </a:rPr>
              <a:t/>
            </a:r>
            <a:br>
              <a:rPr lang="de-DE" sz="1600" dirty="0" smtClean="0">
                <a:solidFill>
                  <a:srgbClr val="57A64A"/>
                </a:solidFill>
                <a:latin typeface="+mj-lt"/>
              </a:rPr>
            </a:br>
            <a:r>
              <a:rPr lang="de-DE" sz="1600" dirty="0" smtClean="0">
                <a:solidFill>
                  <a:srgbClr val="57A64A"/>
                </a:solidFill>
                <a:latin typeface="+mj-lt"/>
              </a:rPr>
              <a:t>	</a:t>
            </a:r>
            <a:r>
              <a:rPr kumimoji="0" lang="de-DE" altLang="de-DE" sz="1600" b="0" i="0" u="none" strike="noStrike" cap="none" normalizeH="0" baseline="0" dirty="0" err="1" smtClean="0">
                <a:ln>
                  <a:noFill/>
                </a:ln>
                <a:solidFill>
                  <a:srgbClr val="FFD700"/>
                </a:solidFill>
                <a:effectLst/>
                <a:latin typeface="+mj-lt"/>
                <a:cs typeface="Consolas" panose="020B0609020204030204" pitchFamily="49" charset="0"/>
              </a:rPr>
              <a:t>Mv</a:t>
            </a:r>
            <a:r>
              <a:rPr kumimoji="0" lang="de-DE" altLang="de-DE" sz="1600" b="0" i="0" u="none" strike="noStrike" cap="none" normalizeH="0" baseline="0" dirty="0" smtClean="0">
                <a:ln>
                  <a:noFill/>
                </a:ln>
                <a:solidFill>
                  <a:srgbClr val="DCDCDC"/>
                </a:solidFill>
                <a:effectLst/>
                <a:latin typeface="+mj-lt"/>
                <a:cs typeface="Consolas" panose="020B0609020204030204" pitchFamily="49" charset="0"/>
              </a:rPr>
              <a:t> </a:t>
            </a:r>
            <a:r>
              <a:rPr kumimoji="0" lang="de-DE" altLang="de-DE" sz="1600" b="0" i="0" u="none" strike="noStrike" cap="none" normalizeH="0" baseline="0" dirty="0" smtClean="0">
                <a:ln>
                  <a:noFill/>
                </a:ln>
                <a:solidFill>
                  <a:srgbClr val="BDB76B"/>
                </a:solidFill>
                <a:effectLst/>
                <a:latin typeface="+mj-lt"/>
                <a:cs typeface="Consolas" panose="020B0609020204030204" pitchFamily="49" charset="0"/>
              </a:rPr>
              <a:t>mvL0</a:t>
            </a:r>
            <a:r>
              <a:rPr kumimoji="0" lang="de-DE" altLang="de-DE" sz="1600" b="0" i="0" u="none" strike="noStrike" cap="none" normalizeH="0" baseline="0" dirty="0" smtClean="0">
                <a:ln>
                  <a:noFill/>
                </a:ln>
                <a:solidFill>
                  <a:srgbClr val="DCDCDC"/>
                </a:solidFill>
                <a:effectLst/>
                <a:latin typeface="+mj-lt"/>
                <a:cs typeface="Consolas" panose="020B0609020204030204" pitchFamily="49" charset="0"/>
              </a:rPr>
              <a:t> </a:t>
            </a:r>
            <a:r>
              <a:rPr kumimoji="0" lang="de-DE" altLang="de-DE" sz="1600" b="0" i="0" u="none" strike="noStrike" cap="none" normalizeH="0" baseline="0" dirty="0" smtClean="0">
                <a:ln>
                  <a:noFill/>
                </a:ln>
                <a:solidFill>
                  <a:srgbClr val="B4B4B4"/>
                </a:solidFill>
                <a:effectLst/>
                <a:latin typeface="+mj-lt"/>
                <a:cs typeface="Consolas" panose="020B0609020204030204" pitchFamily="49" charset="0"/>
              </a:rPr>
              <a:t>=</a:t>
            </a:r>
            <a:r>
              <a:rPr kumimoji="0" lang="de-DE" altLang="de-DE" sz="1600" b="0" i="0" u="none" strike="noStrike" cap="none" normalizeH="0" baseline="0" dirty="0" smtClean="0">
                <a:ln>
                  <a:noFill/>
                </a:ln>
                <a:solidFill>
                  <a:srgbClr val="DCDCDC"/>
                </a:solidFill>
                <a:effectLst/>
                <a:latin typeface="+mj-lt"/>
                <a:cs typeface="Consolas" panose="020B0609020204030204" pitchFamily="49" charset="0"/>
              </a:rPr>
              <a:t> </a:t>
            </a:r>
            <a:r>
              <a:rPr kumimoji="0" lang="de-DE" altLang="de-DE" sz="1600" b="0" i="0" u="none" strike="noStrike" cap="none" normalizeH="0" baseline="0" dirty="0" err="1" smtClean="0">
                <a:ln>
                  <a:noFill/>
                </a:ln>
                <a:solidFill>
                  <a:srgbClr val="BDB76B"/>
                </a:solidFill>
                <a:effectLst/>
                <a:latin typeface="+mj-lt"/>
                <a:cs typeface="Consolas" panose="020B0609020204030204" pitchFamily="49" charset="0"/>
              </a:rPr>
              <a:t>cs</a:t>
            </a:r>
            <a:r>
              <a:rPr kumimoji="0" lang="de-DE" altLang="de-DE" sz="1600" b="0" i="0" u="none" strike="noStrike" cap="none" normalizeH="0" baseline="0" dirty="0" err="1" smtClean="0">
                <a:ln>
                  <a:noFill/>
                </a:ln>
                <a:solidFill>
                  <a:srgbClr val="B4B4B4"/>
                </a:solidFill>
                <a:effectLst/>
                <a:latin typeface="+mj-lt"/>
                <a:cs typeface="Consolas" panose="020B0609020204030204" pitchFamily="49" charset="0"/>
              </a:rPr>
              <a:t>.</a:t>
            </a:r>
            <a:r>
              <a:rPr kumimoji="0" lang="de-DE" altLang="de-DE" sz="1600" b="0" i="0" u="none" strike="noStrike" cap="none" normalizeH="0" baseline="0" dirty="0" err="1" smtClean="0">
                <a:ln>
                  <a:noFill/>
                </a:ln>
                <a:solidFill>
                  <a:srgbClr val="FF8000"/>
                </a:solidFill>
                <a:effectLst/>
                <a:latin typeface="+mj-lt"/>
                <a:cs typeface="Consolas" panose="020B0609020204030204" pitchFamily="49" charset="0"/>
              </a:rPr>
              <a:t>getMotionInfo</a:t>
            </a:r>
            <a:r>
              <a:rPr kumimoji="0" lang="de-DE" altLang="de-DE" sz="1600" b="0" i="0" u="none" strike="noStrike" cap="none" normalizeH="0" baseline="0" dirty="0" smtClean="0">
                <a:ln>
                  <a:noFill/>
                </a:ln>
                <a:solidFill>
                  <a:srgbClr val="B4B4B4"/>
                </a:solidFill>
                <a:effectLst/>
                <a:latin typeface="+mj-lt"/>
                <a:cs typeface="Consolas" panose="020B0609020204030204" pitchFamily="49" charset="0"/>
              </a:rPr>
              <a:t>(</a:t>
            </a:r>
            <a:r>
              <a:rPr kumimoji="0" lang="de-DE" altLang="de-DE" sz="1600" b="0" i="0" u="none" strike="noStrike" cap="none" normalizeH="0" baseline="0" dirty="0" smtClean="0">
                <a:ln>
                  <a:noFill/>
                </a:ln>
                <a:solidFill>
                  <a:srgbClr val="DCDCDC"/>
                </a:solidFill>
                <a:effectLst/>
                <a:latin typeface="+mj-lt"/>
                <a:cs typeface="Consolas" panose="020B0609020204030204" pitchFamily="49" charset="0"/>
              </a:rPr>
              <a:t> </a:t>
            </a:r>
            <a:r>
              <a:rPr kumimoji="0" lang="de-DE" altLang="de-DE" sz="1600" b="0" i="0" u="none" strike="noStrike" cap="none" normalizeH="0" baseline="0" dirty="0" err="1" smtClean="0">
                <a:ln>
                  <a:noFill/>
                </a:ln>
                <a:solidFill>
                  <a:srgbClr val="BDB76B"/>
                </a:solidFill>
                <a:effectLst/>
                <a:latin typeface="+mj-lt"/>
                <a:cs typeface="Consolas" panose="020B0609020204030204" pitchFamily="49" charset="0"/>
              </a:rPr>
              <a:t>pos</a:t>
            </a:r>
            <a:r>
              <a:rPr kumimoji="0" lang="de-DE" altLang="de-DE" sz="1600" b="0" i="0" u="none" strike="noStrike" cap="none" normalizeH="0" baseline="0" dirty="0" smtClean="0">
                <a:ln>
                  <a:noFill/>
                </a:ln>
                <a:solidFill>
                  <a:srgbClr val="DCDCDC"/>
                </a:solidFill>
                <a:effectLst/>
                <a:latin typeface="+mj-lt"/>
                <a:cs typeface="Consolas" panose="020B0609020204030204" pitchFamily="49" charset="0"/>
              </a:rPr>
              <a:t> </a:t>
            </a:r>
            <a:r>
              <a:rPr kumimoji="0" lang="de-DE" altLang="de-DE" sz="1600" b="0" i="0" u="none" strike="noStrike" cap="none" normalizeH="0" baseline="0" dirty="0" smtClean="0">
                <a:ln>
                  <a:noFill/>
                </a:ln>
                <a:solidFill>
                  <a:srgbClr val="B4B4B4"/>
                </a:solidFill>
                <a:effectLst/>
                <a:latin typeface="+mj-lt"/>
                <a:cs typeface="Consolas" panose="020B0609020204030204" pitchFamily="49" charset="0"/>
              </a:rPr>
              <a:t>).</a:t>
            </a:r>
            <a:r>
              <a:rPr kumimoji="0" lang="de-DE" altLang="de-DE" sz="1600" b="0" i="0" u="none" strike="noStrike" cap="none" normalizeH="0" baseline="0" dirty="0" smtClean="0">
                <a:ln>
                  <a:noFill/>
                </a:ln>
                <a:solidFill>
                  <a:srgbClr val="BDB76B"/>
                </a:solidFill>
                <a:effectLst/>
                <a:latin typeface="+mj-lt"/>
                <a:cs typeface="Consolas" panose="020B0609020204030204" pitchFamily="49" charset="0"/>
              </a:rPr>
              <a:t>mv</a:t>
            </a:r>
            <a:r>
              <a:rPr kumimoji="0" lang="de-DE" altLang="de-DE" sz="1600" b="0" i="0" u="none" strike="noStrike" cap="none" normalizeH="0" baseline="0" dirty="0" smtClean="0">
                <a:ln>
                  <a:noFill/>
                </a:ln>
                <a:solidFill>
                  <a:srgbClr val="B4B4B4"/>
                </a:solidFill>
                <a:effectLst/>
                <a:latin typeface="+mj-lt"/>
                <a:cs typeface="Consolas" panose="020B0609020204030204" pitchFamily="49" charset="0"/>
              </a:rPr>
              <a:t>[</a:t>
            </a:r>
            <a:r>
              <a:rPr kumimoji="0" lang="de-DE" altLang="de-DE" sz="1600" b="0" i="0" u="none" strike="noStrike" cap="none" normalizeH="0" baseline="0" dirty="0" smtClean="0">
                <a:ln>
                  <a:noFill/>
                </a:ln>
                <a:solidFill>
                  <a:srgbClr val="B5CEA8"/>
                </a:solidFill>
                <a:effectLst/>
                <a:latin typeface="+mj-lt"/>
                <a:cs typeface="Consolas" panose="020B0609020204030204" pitchFamily="49" charset="0"/>
              </a:rPr>
              <a:t>0</a:t>
            </a:r>
            <a:r>
              <a:rPr kumimoji="0" lang="de-DE" altLang="de-DE" sz="1600" b="0" i="0" u="none" strike="noStrike" cap="none" normalizeH="0" baseline="0" dirty="0" smtClean="0">
                <a:ln>
                  <a:noFill/>
                </a:ln>
                <a:solidFill>
                  <a:srgbClr val="B4B4B4"/>
                </a:solidFill>
                <a:effectLst/>
                <a:latin typeface="+mj-lt"/>
                <a:cs typeface="Consolas" panose="020B0609020204030204" pitchFamily="49" charset="0"/>
              </a:rPr>
              <a:t>];</a:t>
            </a:r>
            <a:r>
              <a:rPr lang="de-DE" sz="1600" dirty="0">
                <a:solidFill>
                  <a:srgbClr val="57A64A"/>
                </a:solidFill>
                <a:latin typeface="+mj-lt"/>
              </a:rPr>
              <a:t> // </a:t>
            </a:r>
            <a:r>
              <a:rPr lang="de-DE" sz="1600" dirty="0" err="1" smtClean="0">
                <a:solidFill>
                  <a:srgbClr val="57A64A"/>
                </a:solidFill>
                <a:latin typeface="+mj-lt"/>
              </a:rPr>
              <a:t>new</a:t>
            </a:r>
            <a:r>
              <a:rPr lang="de-DE" sz="1600" dirty="0" smtClean="0">
                <a:solidFill>
                  <a:srgbClr val="57A64A"/>
                </a:solidFill>
                <a:latin typeface="+mj-lt"/>
              </a:rPr>
              <a:t> </a:t>
            </a:r>
            <a:r>
              <a:rPr lang="de-DE" sz="1600" dirty="0" err="1" smtClean="0">
                <a:solidFill>
                  <a:srgbClr val="57A64A"/>
                </a:solidFill>
                <a:latin typeface="+mj-lt"/>
              </a:rPr>
              <a:t>next</a:t>
            </a:r>
            <a:r>
              <a:rPr lang="de-DE" sz="1600" dirty="0" smtClean="0">
                <a:solidFill>
                  <a:srgbClr val="57A64A"/>
                </a:solidFill>
                <a:latin typeface="+mj-lt"/>
              </a:rPr>
              <a:t>-style high-</a:t>
            </a:r>
            <a:r>
              <a:rPr lang="de-DE" sz="1600" dirty="0" err="1" smtClean="0">
                <a:solidFill>
                  <a:srgbClr val="57A64A"/>
                </a:solidFill>
                <a:latin typeface="+mj-lt"/>
              </a:rPr>
              <a:t>res</a:t>
            </a:r>
            <a:r>
              <a:rPr lang="de-DE" sz="1600" dirty="0" smtClean="0">
                <a:solidFill>
                  <a:srgbClr val="57A64A"/>
                </a:solidFill>
                <a:latin typeface="+mj-lt"/>
              </a:rPr>
              <a:t> </a:t>
            </a:r>
            <a:r>
              <a:rPr lang="de-DE" sz="1600" dirty="0" err="1" smtClean="0">
                <a:solidFill>
                  <a:srgbClr val="57A64A"/>
                </a:solidFill>
                <a:latin typeface="+mj-lt"/>
              </a:rPr>
              <a:t>call</a:t>
            </a:r>
            <a:r>
              <a:rPr lang="de-DE" sz="1600" dirty="0" smtClean="0">
                <a:solidFill>
                  <a:srgbClr val="57A64A"/>
                </a:solidFill>
                <a:latin typeface="+mj-lt"/>
              </a:rPr>
              <a:t> </a:t>
            </a:r>
            <a:endParaRPr kumimoji="0" lang="de-DE" alt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 bwMode="auto">
          <a:xfrm>
            <a:off x="251520" y="3867895"/>
            <a:ext cx="8640000" cy="72008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60000" indent="-360000" algn="l" defTabSz="360000" rtl="0" fontAlgn="base">
              <a:spcBef>
                <a:spcPct val="0"/>
              </a:spcBef>
              <a:spcAft>
                <a:spcPts val="900"/>
              </a:spcAft>
              <a:buClr>
                <a:schemeClr val="tx2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360000" rtl="0" fontAlgn="base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2pPr>
            <a:lvl3pPr marL="1080000" indent="-360000" algn="l" defTabSz="360000" rtl="0" fontAlgn="base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3pPr>
            <a:lvl4pPr marL="1440000" indent="-360000" algn="l" defTabSz="360000" rtl="0" fontAlgn="base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4pPr>
            <a:lvl5pPr marL="1800000" indent="-360000" algn="l" defTabSz="360000" rtl="0" fontAlgn="base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5pPr>
            <a:lvl6pPr marL="1887538" indent="-358775" algn="l" rtl="0" fontAlgn="base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6pPr>
            <a:lvl7pPr marL="2344738" indent="-358775" algn="l" rtl="0" fontAlgn="base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7pPr>
            <a:lvl8pPr marL="2801938" indent="-358775" algn="l" rtl="0" fontAlgn="base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8pPr>
            <a:lvl9pPr marL="3259138" indent="-358775" algn="l" rtl="0" fontAlgn="base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Old call still allowed, might provide sub-resolution results</a:t>
            </a:r>
          </a:p>
          <a:p>
            <a:r>
              <a:rPr lang="en-US" i="1" kern="0" dirty="0" smtClean="0"/>
              <a:t>PU::</a:t>
            </a:r>
            <a:r>
              <a:rPr lang="en-US" i="1" kern="0" dirty="0" err="1" smtClean="0"/>
              <a:t>spanMotionInfo</a:t>
            </a:r>
            <a:r>
              <a:rPr lang="en-US" i="1" kern="0" dirty="0" smtClean="0"/>
              <a:t> </a:t>
            </a:r>
            <a:r>
              <a:rPr lang="en-US" kern="0" dirty="0" smtClean="0"/>
              <a:t>sets up </a:t>
            </a:r>
            <a:r>
              <a:rPr lang="en-US" kern="0" dirty="0" smtClean="0"/>
              <a:t>the buffer</a:t>
            </a:r>
          </a:p>
        </p:txBody>
      </p:sp>
    </p:spTree>
    <p:extLst>
      <p:ext uri="{BB962C8B-B14F-4D97-AF65-F5344CB8AC3E}">
        <p14:creationId xmlns:p14="http://schemas.microsoft.com/office/powerpoint/2010/main" val="918117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/>
        </p:nvSpPr>
        <p:spPr>
          <a:xfrm>
            <a:off x="171470" y="2806217"/>
            <a:ext cx="3411336" cy="1557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Contact:</a:t>
            </a:r>
          </a:p>
          <a:p>
            <a:r>
              <a:rPr lang="en-US" sz="1400" dirty="0" smtClean="0"/>
              <a:t>Adam </a:t>
            </a:r>
            <a:r>
              <a:rPr lang="en-US" sz="1400" dirty="0" err="1" smtClean="0"/>
              <a:t>Wieckowski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smtClean="0"/>
              <a:t>adam.wieckowski@hhi.fraunhofer.de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smtClean="0"/>
              <a:t>-833</a:t>
            </a:r>
            <a:endParaRPr lang="en-US" sz="1400" dirty="0"/>
          </a:p>
          <a:p>
            <a:r>
              <a:rPr lang="de-DE" sz="1400" dirty="0" smtClean="0"/>
              <a:t>Einsteinufer</a:t>
            </a:r>
            <a:r>
              <a:rPr lang="en-US" sz="1400" dirty="0" smtClean="0"/>
              <a:t> </a:t>
            </a:r>
            <a:r>
              <a:rPr lang="en-US" sz="1400" dirty="0"/>
              <a:t>37</a:t>
            </a:r>
            <a:br>
              <a:rPr lang="en-US" sz="1400" dirty="0"/>
            </a:br>
            <a:r>
              <a:rPr lang="en-US" sz="1400" dirty="0"/>
              <a:t>10587 Berlin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 smtClean="0"/>
              <a:t>Fraunhofer</a:t>
            </a:r>
            <a:r>
              <a:rPr lang="en-US" noProof="0" dirty="0" smtClean="0"/>
              <a:t> Institute for Telecommunications, </a:t>
            </a:r>
            <a:br>
              <a:rPr lang="en-US" noProof="0" dirty="0" smtClean="0"/>
            </a:br>
            <a:r>
              <a:rPr lang="en-US" noProof="0" dirty="0" smtClean="0"/>
              <a:t>Heinrich Hertz Institute, HHI</a:t>
            </a:r>
            <a:endParaRPr lang="en-US" noProof="0" dirty="0"/>
          </a:p>
        </p:txBody>
      </p:sp>
      <p:pic>
        <p:nvPicPr>
          <p:cNvPr id="9" name="Picture 2" descr="\\hhi.de\abteilung\CC\05_Fotos\HHI Gebäude\Dach Panorama ©Johannes_Stoll_CINIQ\JPEG_web\JHNSTL_CINIQ-9931_web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 bwMode="auto">
          <a:xfrm>
            <a:off x="3808800" y="1127398"/>
            <a:ext cx="5073980" cy="33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163264" y="1194405"/>
            <a:ext cx="3266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179C7D"/>
                </a:solidFill>
              </a:rPr>
              <a:t>WE PUT SCIENCE</a:t>
            </a:r>
            <a:br>
              <a:rPr lang="en-US" sz="2400" b="1" dirty="0" smtClean="0">
                <a:solidFill>
                  <a:srgbClr val="179C7D"/>
                </a:solidFill>
              </a:rPr>
            </a:br>
            <a:r>
              <a:rPr lang="en-US" sz="2400" b="1" dirty="0" smtClean="0">
                <a:solidFill>
                  <a:srgbClr val="179C7D"/>
                </a:solidFill>
              </a:rPr>
              <a:t>INTO ACTION.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09038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NextSoftware</a:t>
            </a:r>
            <a:r>
              <a:rPr lang="en-US" dirty="0" smtClean="0"/>
              <a:t> – Reference</a:t>
            </a:r>
            <a:endParaRPr 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Size</a:t>
            </a:r>
            <a:r>
              <a:rPr lang="en-US" dirty="0"/>
              <a:t>, Position, Area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Size</a:t>
            </a:r>
          </a:p>
          <a:p>
            <a:pPr lvl="1"/>
            <a:r>
              <a:rPr lang="en-US" dirty="0" smtClean="0"/>
              <a:t>width, height : </a:t>
            </a:r>
            <a:r>
              <a:rPr lang="en-US" dirty="0" err="1" smtClean="0"/>
              <a:t>UInt</a:t>
            </a:r>
            <a:r>
              <a:rPr lang="en-US" dirty="0" smtClean="0"/>
              <a:t> – describe the size of a rectangle</a:t>
            </a:r>
          </a:p>
          <a:p>
            <a:r>
              <a:rPr lang="en-US" dirty="0" smtClean="0"/>
              <a:t>Position</a:t>
            </a:r>
          </a:p>
          <a:p>
            <a:pPr lvl="1"/>
            <a:r>
              <a:rPr lang="en-US" dirty="0" smtClean="0"/>
              <a:t>x, y: </a:t>
            </a:r>
            <a:r>
              <a:rPr lang="en-US" dirty="0" err="1" smtClean="0"/>
              <a:t>Int</a:t>
            </a:r>
            <a:r>
              <a:rPr lang="en-US" dirty="0" smtClean="0"/>
              <a:t> – describe the 2D position of a point</a:t>
            </a:r>
          </a:p>
          <a:p>
            <a:r>
              <a:rPr lang="en-US" dirty="0" smtClean="0"/>
              <a:t>Area : Size, Position</a:t>
            </a:r>
          </a:p>
          <a:p>
            <a:pPr lvl="1"/>
            <a:r>
              <a:rPr lang="en-US" dirty="0" smtClean="0"/>
              <a:t>a rectangle of a specific </a:t>
            </a:r>
            <a:r>
              <a:rPr lang="en-US" i="1" dirty="0" smtClean="0"/>
              <a:t>Size</a:t>
            </a:r>
            <a:r>
              <a:rPr lang="en-US" dirty="0" smtClean="0"/>
              <a:t> located at a specific </a:t>
            </a:r>
            <a:r>
              <a:rPr lang="en-US" i="1" dirty="0" smtClean="0"/>
              <a:t>Position</a:t>
            </a:r>
          </a:p>
          <a:p>
            <a:r>
              <a:rPr lang="en-US" dirty="0" err="1" smtClean="0"/>
              <a:t>CompArea</a:t>
            </a:r>
            <a:r>
              <a:rPr lang="en-US" dirty="0" smtClean="0"/>
              <a:t> : Area</a:t>
            </a:r>
          </a:p>
          <a:p>
            <a:pPr lvl="1"/>
            <a:r>
              <a:rPr lang="en-US" dirty="0" smtClean="0"/>
              <a:t>an </a:t>
            </a:r>
            <a:r>
              <a:rPr lang="en-US" i="1" dirty="0"/>
              <a:t>A</a:t>
            </a:r>
            <a:r>
              <a:rPr lang="en-US" i="1" dirty="0" smtClean="0"/>
              <a:t>rea</a:t>
            </a:r>
            <a:r>
              <a:rPr lang="en-US" dirty="0" smtClean="0"/>
              <a:t> within a specific component (</a:t>
            </a:r>
            <a:r>
              <a:rPr lang="en-US" i="1" dirty="0" err="1" smtClean="0"/>
              <a:t>compID</a:t>
            </a:r>
            <a:r>
              <a:rPr lang="en-US" dirty="0" smtClean="0"/>
              <a:t>) of a multi-component signal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933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NextSoftware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smtClean="0"/>
              <a:t>Reference</a:t>
            </a:r>
            <a:endParaRPr 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UnitArea</a:t>
            </a:r>
            <a:r>
              <a:rPr lang="en-US" dirty="0" smtClean="0"/>
              <a:t>, </a:t>
            </a:r>
            <a:r>
              <a:rPr lang="en-US" dirty="0" err="1" smtClean="0"/>
              <a:t>CodingUnit</a:t>
            </a:r>
            <a:r>
              <a:rPr lang="en-US" dirty="0" smtClean="0"/>
              <a:t>, </a:t>
            </a:r>
            <a:r>
              <a:rPr lang="en-US" dirty="0" err="1" smtClean="0"/>
              <a:t>PredictionUnit</a:t>
            </a:r>
            <a:r>
              <a:rPr lang="en-US" dirty="0" smtClean="0"/>
              <a:t>, </a:t>
            </a:r>
            <a:r>
              <a:rPr lang="en-US" dirty="0" err="1" smtClean="0"/>
              <a:t>TransformUnit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UnitArea</a:t>
            </a:r>
            <a:endParaRPr lang="en-US" dirty="0" smtClean="0"/>
          </a:p>
          <a:p>
            <a:pPr lvl="1"/>
            <a:r>
              <a:rPr lang="en-US" dirty="0" smtClean="0"/>
              <a:t>blocks [0..N-1]: </a:t>
            </a:r>
            <a:r>
              <a:rPr lang="en-US" i="1" dirty="0" err="1" smtClean="0"/>
              <a:t>CompArea</a:t>
            </a:r>
            <a:endParaRPr lang="en-US" i="1" dirty="0" smtClean="0"/>
          </a:p>
          <a:p>
            <a:pPr lvl="1"/>
            <a:r>
              <a:rPr lang="en-US" dirty="0" smtClean="0"/>
              <a:t>a multi-component compound consisting of N blocks</a:t>
            </a:r>
          </a:p>
          <a:p>
            <a:r>
              <a:rPr lang="en-US" dirty="0" err="1" smtClean="0"/>
              <a:t>CodingUnit</a:t>
            </a:r>
            <a:r>
              <a:rPr lang="en-US" dirty="0" smtClean="0"/>
              <a:t> : </a:t>
            </a:r>
            <a:r>
              <a:rPr lang="en-US" dirty="0" err="1" smtClean="0"/>
              <a:t>UnitArea</a:t>
            </a:r>
            <a:endParaRPr lang="en-US" dirty="0"/>
          </a:p>
          <a:p>
            <a:pPr lvl="1"/>
            <a:r>
              <a:rPr lang="en-US" dirty="0" smtClean="0"/>
              <a:t>Describes how the area described by this </a:t>
            </a:r>
            <a:r>
              <a:rPr lang="en-US" i="1" dirty="0" err="1" smtClean="0"/>
              <a:t>UnitArea</a:t>
            </a:r>
            <a:r>
              <a:rPr lang="en-US" dirty="0" smtClean="0"/>
              <a:t> is coded</a:t>
            </a:r>
          </a:p>
          <a:p>
            <a:r>
              <a:rPr lang="en-US" dirty="0" err="1" smtClean="0"/>
              <a:t>PredictionUnit</a:t>
            </a:r>
            <a:r>
              <a:rPr lang="en-US" dirty="0"/>
              <a:t> </a:t>
            </a:r>
            <a:r>
              <a:rPr lang="en-US" dirty="0" smtClean="0"/>
              <a:t>: </a:t>
            </a:r>
            <a:r>
              <a:rPr lang="en-US" dirty="0" err="1" smtClean="0"/>
              <a:t>UnitArea</a:t>
            </a:r>
            <a:endParaRPr lang="en-US" dirty="0" smtClean="0"/>
          </a:p>
          <a:p>
            <a:pPr lvl="1"/>
            <a:r>
              <a:rPr lang="en-US" dirty="0" smtClean="0"/>
              <a:t>Describes how the prediction signal for this </a:t>
            </a:r>
            <a:r>
              <a:rPr lang="en-US" i="1" dirty="0" err="1" smtClean="0"/>
              <a:t>UnitArea</a:t>
            </a:r>
            <a:r>
              <a:rPr lang="en-US" dirty="0" smtClean="0"/>
              <a:t> is to be generated</a:t>
            </a:r>
          </a:p>
          <a:p>
            <a:r>
              <a:rPr lang="en-US" dirty="0" err="1" smtClean="0"/>
              <a:t>TransformUnit</a:t>
            </a:r>
            <a:r>
              <a:rPr lang="en-US" dirty="0" smtClean="0"/>
              <a:t> : </a:t>
            </a:r>
            <a:r>
              <a:rPr lang="en-US" dirty="0" err="1" smtClean="0"/>
              <a:t>UnitArea</a:t>
            </a:r>
            <a:endParaRPr lang="en-US" dirty="0" smtClean="0"/>
          </a:p>
          <a:p>
            <a:pPr lvl="1"/>
            <a:r>
              <a:rPr lang="en-US" dirty="0" smtClean="0"/>
              <a:t>Describes how the transformation coding for this </a:t>
            </a:r>
            <a:r>
              <a:rPr lang="en-US" i="1" dirty="0" err="1" smtClean="0"/>
              <a:t>UnitArea</a:t>
            </a:r>
            <a:r>
              <a:rPr lang="en-US" dirty="0" smtClean="0"/>
              <a:t> is to be applied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425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NextSoftware</a:t>
            </a:r>
            <a:r>
              <a:rPr lang="en-US" dirty="0"/>
              <a:t> – </a:t>
            </a:r>
            <a:r>
              <a:rPr lang="en-US" dirty="0" smtClean="0"/>
              <a:t>Reference</a:t>
            </a:r>
            <a:endParaRPr 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AreaBuf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AreaBuf</a:t>
            </a:r>
            <a:r>
              <a:rPr lang="en-US" dirty="0" smtClean="0"/>
              <a:t>&lt;T&gt; (defined for </a:t>
            </a:r>
            <a:r>
              <a:rPr lang="en-US" i="1" dirty="0" err="1" smtClean="0"/>
              <a:t>Pel</a:t>
            </a:r>
            <a:r>
              <a:rPr lang="en-US" dirty="0" smtClean="0"/>
              <a:t> and </a:t>
            </a:r>
            <a:r>
              <a:rPr lang="en-US" i="1" dirty="0" err="1" smtClean="0"/>
              <a:t>TCoeff</a:t>
            </a:r>
            <a:r>
              <a:rPr lang="en-US" i="1" dirty="0" smtClean="0"/>
              <a:t> </a:t>
            </a:r>
            <a:r>
              <a:rPr lang="en-US" dirty="0" smtClean="0"/>
              <a:t>as </a:t>
            </a:r>
            <a:r>
              <a:rPr lang="en-US" i="1" dirty="0" err="1" smtClean="0"/>
              <a:t>PelAreaBuf</a:t>
            </a:r>
            <a:r>
              <a:rPr lang="en-US" dirty="0" smtClean="0"/>
              <a:t> and </a:t>
            </a:r>
            <a:r>
              <a:rPr lang="en-US" i="1" dirty="0" err="1" smtClean="0"/>
              <a:t>CoeffAreaBuf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at(x, y) – returns the value of the signal at position (</a:t>
            </a:r>
            <a:r>
              <a:rPr lang="en-US" dirty="0" err="1" smtClean="0"/>
              <a:t>x,y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bufAt</a:t>
            </a:r>
            <a:r>
              <a:rPr lang="en-US" dirty="0" smtClean="0"/>
              <a:t>(x, y) – returns the raw pointer to the buffer at position (</a:t>
            </a:r>
            <a:r>
              <a:rPr lang="en-US" dirty="0" err="1" smtClean="0"/>
              <a:t>x,y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subBuf</a:t>
            </a:r>
            <a:r>
              <a:rPr lang="en-US" dirty="0" smtClean="0"/>
              <a:t>(x, y, w, h) – returns a </a:t>
            </a:r>
            <a:r>
              <a:rPr lang="en-US" i="1" dirty="0" err="1" smtClean="0"/>
              <a:t>AreaBuf</a:t>
            </a:r>
            <a:r>
              <a:rPr lang="en-US" dirty="0" smtClean="0"/>
              <a:t> describing an area offset by (</a:t>
            </a:r>
            <a:r>
              <a:rPr lang="en-US" dirty="0" err="1" smtClean="0"/>
              <a:t>x,y</a:t>
            </a:r>
            <a:r>
              <a:rPr lang="en-US" dirty="0" smtClean="0"/>
              <a:t>) of size (</a:t>
            </a:r>
            <a:r>
              <a:rPr lang="en-US" dirty="0" err="1" smtClean="0"/>
              <a:t>w,h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fill(</a:t>
            </a:r>
            <a:r>
              <a:rPr lang="en-US" dirty="0" err="1" smtClean="0"/>
              <a:t>val</a:t>
            </a:r>
            <a:r>
              <a:rPr lang="en-US" dirty="0" smtClean="0"/>
              <a:t>) – fills the specified area with the defined value</a:t>
            </a:r>
          </a:p>
          <a:p>
            <a:pPr lvl="1"/>
            <a:r>
              <a:rPr lang="en-US" dirty="0" err="1" smtClean="0"/>
              <a:t>copyFrom</a:t>
            </a:r>
            <a:r>
              <a:rPr lang="en-US" dirty="0" smtClean="0"/>
              <a:t>(other) – copies the contents from the other area</a:t>
            </a:r>
          </a:p>
          <a:p>
            <a:pPr lvl="1"/>
            <a:r>
              <a:rPr lang="en-US" dirty="0" err="1" smtClean="0"/>
              <a:t>substract</a:t>
            </a:r>
            <a:r>
              <a:rPr lang="en-US" dirty="0" smtClean="0"/>
              <a:t>, </a:t>
            </a:r>
            <a:r>
              <a:rPr lang="en-US" dirty="0" err="1" smtClean="0"/>
              <a:t>addAvg</a:t>
            </a:r>
            <a:r>
              <a:rPr lang="en-US" dirty="0" smtClean="0"/>
              <a:t>, reconstruct, </a:t>
            </a:r>
            <a:r>
              <a:rPr lang="en-US" dirty="0" err="1" smtClean="0"/>
              <a:t>removeHighFreq</a:t>
            </a:r>
            <a:r>
              <a:rPr lang="en-US" dirty="0" smtClean="0"/>
              <a:t> – methods replacing the functionalities of </a:t>
            </a:r>
            <a:r>
              <a:rPr lang="en-US" dirty="0" err="1" smtClean="0"/>
              <a:t>TComYuv</a:t>
            </a:r>
            <a:endParaRPr lang="en-US" dirty="0" smtClean="0"/>
          </a:p>
          <a:p>
            <a:r>
              <a:rPr lang="en-US" dirty="0" err="1" smtClean="0"/>
              <a:t>UnitBuf</a:t>
            </a:r>
            <a:r>
              <a:rPr lang="en-US" dirty="0" smtClean="0"/>
              <a:t>&lt;T&gt; (similar interface to </a:t>
            </a:r>
            <a:r>
              <a:rPr lang="en-US" i="1" dirty="0" err="1" smtClean="0"/>
              <a:t>AreaBuf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bufs</a:t>
            </a:r>
            <a:r>
              <a:rPr lang="en-US" dirty="0" smtClean="0"/>
              <a:t> [0..N-1]: </a:t>
            </a:r>
            <a:r>
              <a:rPr lang="en-US" dirty="0" err="1" smtClean="0"/>
              <a:t>AreaBuf</a:t>
            </a:r>
            <a:r>
              <a:rPr lang="en-US" dirty="0" smtClean="0"/>
              <a:t> – contains the signal descriptions for different components</a:t>
            </a:r>
          </a:p>
        </p:txBody>
      </p:sp>
    </p:spTree>
    <p:extLst>
      <p:ext uri="{BB962C8B-B14F-4D97-AF65-F5344CB8AC3E}">
        <p14:creationId xmlns:p14="http://schemas.microsoft.com/office/powerpoint/2010/main" val="229334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NextSoftware</a:t>
            </a:r>
            <a:r>
              <a:rPr lang="en-US" dirty="0" smtClean="0"/>
              <a:t> </a:t>
            </a:r>
            <a:r>
              <a:rPr lang="en-US" dirty="0"/>
              <a:t>–</a:t>
            </a:r>
            <a:r>
              <a:rPr lang="en-US" dirty="0" smtClean="0"/>
              <a:t> Reference</a:t>
            </a:r>
            <a:endParaRPr 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CodingStructure</a:t>
            </a:r>
            <a:r>
              <a:rPr lang="en-US" dirty="0"/>
              <a:t> Basics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CodingStructure</a:t>
            </a:r>
            <a:endParaRPr lang="en-US" dirty="0" smtClean="0"/>
          </a:p>
          <a:p>
            <a:pPr lvl="1"/>
            <a:r>
              <a:rPr lang="en-US" dirty="0" smtClean="0"/>
              <a:t>area: </a:t>
            </a:r>
            <a:r>
              <a:rPr lang="en-US" dirty="0" err="1" smtClean="0"/>
              <a:t>UnitArea</a:t>
            </a:r>
            <a:r>
              <a:rPr lang="en-US" dirty="0" smtClean="0"/>
              <a:t> – describes which area in the picture the </a:t>
            </a:r>
            <a:r>
              <a:rPr lang="en-US" i="1" dirty="0" err="1" smtClean="0"/>
              <a:t>CodingStructure</a:t>
            </a:r>
            <a:r>
              <a:rPr lang="en-US" dirty="0" smtClean="0"/>
              <a:t> spans</a:t>
            </a:r>
          </a:p>
          <a:p>
            <a:pPr lvl="1"/>
            <a:r>
              <a:rPr lang="en-US" dirty="0" err="1" smtClean="0"/>
              <a:t>addCU</a:t>
            </a:r>
            <a:r>
              <a:rPr lang="en-US" dirty="0" smtClean="0"/>
              <a:t>(</a:t>
            </a:r>
            <a:r>
              <a:rPr lang="en-US" dirty="0" err="1" smtClean="0"/>
              <a:t>UnitArea</a:t>
            </a:r>
            <a:r>
              <a:rPr lang="en-US" dirty="0" smtClean="0"/>
              <a:t>) – creates and locates a </a:t>
            </a:r>
            <a:r>
              <a:rPr lang="en-US" i="1" dirty="0" err="1" smtClean="0"/>
              <a:t>CodingUnit</a:t>
            </a:r>
            <a:r>
              <a:rPr lang="en-US" dirty="0" smtClean="0"/>
              <a:t> spanning the </a:t>
            </a:r>
            <a:r>
              <a:rPr lang="en-US" i="1" dirty="0" err="1" smtClean="0"/>
              <a:t>UnitArea</a:t>
            </a:r>
            <a:endParaRPr lang="en-US" i="1" dirty="0" smtClean="0"/>
          </a:p>
          <a:p>
            <a:pPr lvl="1"/>
            <a:r>
              <a:rPr lang="en-US" dirty="0" err="1" smtClean="0"/>
              <a:t>getCU</a:t>
            </a:r>
            <a:r>
              <a:rPr lang="en-US" dirty="0" smtClean="0"/>
              <a:t>(Position) – returns the </a:t>
            </a:r>
            <a:r>
              <a:rPr lang="en-US" i="1" dirty="0" err="1" smtClean="0"/>
              <a:t>CodingUnit</a:t>
            </a:r>
            <a:r>
              <a:rPr lang="en-US" dirty="0" smtClean="0"/>
              <a:t> located at the specified </a:t>
            </a:r>
            <a:r>
              <a:rPr lang="en-US" i="1" dirty="0" smtClean="0"/>
              <a:t>Position</a:t>
            </a:r>
          </a:p>
          <a:p>
            <a:pPr marL="360000" lvl="1" indent="0">
              <a:buNone/>
            </a:pPr>
            <a:r>
              <a:rPr lang="en-US" dirty="0" smtClean="0"/>
              <a:t>	(analogue interfaces exist for </a:t>
            </a:r>
            <a:r>
              <a:rPr lang="en-US" i="1" dirty="0" err="1" smtClean="0"/>
              <a:t>TransformUnit</a:t>
            </a:r>
            <a:r>
              <a:rPr lang="en-US" dirty="0" smtClean="0"/>
              <a:t> and </a:t>
            </a:r>
            <a:r>
              <a:rPr lang="en-US" i="1" dirty="0" err="1" smtClean="0"/>
              <a:t>PredictionUnit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setDecomp</a:t>
            </a:r>
            <a:r>
              <a:rPr lang="en-US" dirty="0" smtClean="0"/>
              <a:t>(</a:t>
            </a:r>
            <a:r>
              <a:rPr lang="en-US" dirty="0" err="1" smtClean="0"/>
              <a:t>CompArea</a:t>
            </a:r>
            <a:r>
              <a:rPr lang="en-US" dirty="0" smtClean="0"/>
              <a:t>) – sets the specified </a:t>
            </a:r>
            <a:r>
              <a:rPr lang="en-US" i="1" dirty="0" err="1" smtClean="0"/>
              <a:t>CompArea</a:t>
            </a:r>
            <a:r>
              <a:rPr lang="en-US" dirty="0" smtClean="0"/>
              <a:t> as reconstructed</a:t>
            </a:r>
          </a:p>
          <a:p>
            <a:pPr lvl="1"/>
            <a:r>
              <a:rPr lang="en-US" dirty="0" err="1" smtClean="0"/>
              <a:t>setDecomp</a:t>
            </a:r>
            <a:r>
              <a:rPr lang="en-US" dirty="0" smtClean="0"/>
              <a:t>(</a:t>
            </a:r>
            <a:r>
              <a:rPr lang="en-US" dirty="0" err="1" smtClean="0"/>
              <a:t>UnitArea</a:t>
            </a:r>
            <a:r>
              <a:rPr lang="en-US" dirty="0" smtClean="0"/>
              <a:t>) – analogue multi-channel operation</a:t>
            </a:r>
          </a:p>
          <a:p>
            <a:pPr lvl="1"/>
            <a:r>
              <a:rPr lang="en-US" dirty="0" err="1" smtClean="0"/>
              <a:t>isDecomp</a:t>
            </a:r>
            <a:r>
              <a:rPr lang="en-US" dirty="0" smtClean="0"/>
              <a:t>(Position) – tells if the </a:t>
            </a:r>
            <a:r>
              <a:rPr lang="en-US" dirty="0" err="1" smtClean="0"/>
              <a:t>reco</a:t>
            </a:r>
            <a:r>
              <a:rPr lang="en-US" dirty="0" smtClean="0"/>
              <a:t>. signal for the </a:t>
            </a:r>
            <a:r>
              <a:rPr lang="en-US" i="1" dirty="0" smtClean="0"/>
              <a:t>Position</a:t>
            </a:r>
            <a:r>
              <a:rPr lang="en-US" dirty="0" smtClean="0"/>
              <a:t> has been generated</a:t>
            </a:r>
          </a:p>
        </p:txBody>
      </p:sp>
    </p:spTree>
    <p:extLst>
      <p:ext uri="{BB962C8B-B14F-4D97-AF65-F5344CB8AC3E}">
        <p14:creationId xmlns:p14="http://schemas.microsoft.com/office/powerpoint/2010/main" val="13242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NextSoftware</a:t>
            </a:r>
            <a:r>
              <a:rPr lang="en-US" dirty="0"/>
              <a:t> – </a:t>
            </a:r>
            <a:r>
              <a:rPr lang="en-US" dirty="0" smtClean="0"/>
              <a:t>Reference</a:t>
            </a:r>
            <a:endParaRPr 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RD-Search with </a:t>
            </a:r>
            <a:r>
              <a:rPr lang="en-US" dirty="0" err="1"/>
              <a:t>CodingStructure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CodingStructure</a:t>
            </a:r>
            <a:endParaRPr lang="en-US" dirty="0" smtClean="0"/>
          </a:p>
          <a:p>
            <a:pPr lvl="1"/>
            <a:r>
              <a:rPr lang="en-US" dirty="0" err="1" smtClean="0"/>
              <a:t>initStructData</a:t>
            </a:r>
            <a:r>
              <a:rPr lang="en-US" dirty="0" smtClean="0"/>
              <a:t>(…) – </a:t>
            </a:r>
            <a:r>
              <a:rPr lang="en-US" dirty="0"/>
              <a:t>clears all currently </a:t>
            </a:r>
            <a:r>
              <a:rPr lang="en-US" dirty="0" smtClean="0"/>
              <a:t>contained data (signals and coding info)</a:t>
            </a:r>
            <a:endParaRPr lang="en-US" dirty="0"/>
          </a:p>
          <a:p>
            <a:pPr lvl="1"/>
            <a:r>
              <a:rPr lang="en-US" dirty="0" err="1" smtClean="0"/>
              <a:t>initSubStructure</a:t>
            </a:r>
            <a:r>
              <a:rPr lang="en-US" dirty="0" smtClean="0"/>
              <a:t>(…) – links a new </a:t>
            </a:r>
            <a:r>
              <a:rPr lang="en-US" i="1" dirty="0" err="1" smtClean="0"/>
              <a:t>CodingStructure</a:t>
            </a:r>
            <a:r>
              <a:rPr lang="en-US" dirty="0" smtClean="0"/>
              <a:t> at the bottom of the hierarchy</a:t>
            </a:r>
          </a:p>
          <a:p>
            <a:pPr lvl="1"/>
            <a:r>
              <a:rPr lang="en-US" dirty="0" err="1" smtClean="0"/>
              <a:t>useSubStructure</a:t>
            </a:r>
            <a:r>
              <a:rPr lang="en-US" dirty="0" smtClean="0"/>
              <a:t>(…) – copies the coding data from a </a:t>
            </a:r>
            <a:r>
              <a:rPr lang="en-US" dirty="0" smtClean="0"/>
              <a:t>sub-structure</a:t>
            </a:r>
          </a:p>
          <a:p>
            <a:pPr lvl="1"/>
            <a:r>
              <a:rPr lang="en-US" dirty="0" err="1" smtClean="0"/>
              <a:t>copyStructure</a:t>
            </a:r>
            <a:r>
              <a:rPr lang="en-US" dirty="0" smtClean="0"/>
              <a:t>(…) – copies to coding data from another structure, does not rely on a parent-child binding</a:t>
            </a:r>
          </a:p>
        </p:txBody>
      </p:sp>
    </p:spTree>
    <p:extLst>
      <p:ext uri="{BB962C8B-B14F-4D97-AF65-F5344CB8AC3E}">
        <p14:creationId xmlns:p14="http://schemas.microsoft.com/office/powerpoint/2010/main" val="85745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de-D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NextSoftware</a:t>
            </a:r>
            <a:r>
              <a:rPr lang="en-US" dirty="0" smtClean="0"/>
              <a:t> design principles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unambiguous data model</a:t>
            </a:r>
          </a:p>
          <a:p>
            <a:pPr lvl="1"/>
            <a:r>
              <a:rPr lang="en-US" dirty="0" smtClean="0"/>
              <a:t>Modern OO-design, yet fast and sleek</a:t>
            </a:r>
          </a:p>
          <a:p>
            <a:pPr marL="360000" lvl="1">
              <a:buClr>
                <a:schemeClr val="tx2"/>
              </a:buClr>
            </a:pPr>
            <a:r>
              <a:rPr lang="en-US" dirty="0"/>
              <a:t>Global pixel addressing</a:t>
            </a:r>
          </a:p>
          <a:p>
            <a:pPr lvl="1"/>
            <a:r>
              <a:rPr lang="en-US" dirty="0" smtClean="0"/>
              <a:t>Elimination of Z-index usage</a:t>
            </a:r>
          </a:p>
          <a:p>
            <a:pPr lvl="1"/>
            <a:r>
              <a:rPr lang="en-US" dirty="0" smtClean="0"/>
              <a:t>Elimination of 2-level </a:t>
            </a:r>
            <a:r>
              <a:rPr lang="en-US" dirty="0"/>
              <a:t>(</a:t>
            </a:r>
            <a:r>
              <a:rPr lang="en-US" dirty="0" smtClean="0"/>
              <a:t>CTU</a:t>
            </a:r>
            <a:r>
              <a:rPr lang="en-US" dirty="0" smtClean="0">
                <a:latin typeface="Arial"/>
                <a:cs typeface="Arial"/>
              </a:rPr>
              <a:t>→</a:t>
            </a:r>
            <a:r>
              <a:rPr lang="en-US" dirty="0" smtClean="0">
                <a:cs typeface="Arial"/>
              </a:rPr>
              <a:t>Z</a:t>
            </a:r>
            <a:r>
              <a:rPr lang="en-US" dirty="0" smtClean="0"/>
              <a:t>-Index) signal addressing</a:t>
            </a:r>
          </a:p>
          <a:p>
            <a:pPr marL="360000" lvl="1">
              <a:buClr>
                <a:schemeClr val="tx2"/>
              </a:buClr>
            </a:pPr>
            <a:r>
              <a:rPr lang="en-US" dirty="0" smtClean="0"/>
              <a:t>Encapsulation of trivial operations (e.g</a:t>
            </a:r>
            <a:r>
              <a:rPr lang="en-US" dirty="0"/>
              <a:t>. memory </a:t>
            </a:r>
            <a:r>
              <a:rPr lang="en-US" dirty="0" smtClean="0"/>
              <a:t>operations)</a:t>
            </a:r>
          </a:p>
          <a:p>
            <a:pPr lvl="1"/>
            <a:r>
              <a:rPr lang="en-US" dirty="0" smtClean="0"/>
              <a:t>Allows for better readability of general flow</a:t>
            </a:r>
          </a:p>
          <a:p>
            <a:r>
              <a:rPr lang="en-US" dirty="0" smtClean="0"/>
              <a:t>Better </a:t>
            </a:r>
            <a:r>
              <a:rPr lang="en-US" dirty="0"/>
              <a:t>code </a:t>
            </a:r>
            <a:r>
              <a:rPr lang="en-US" dirty="0" smtClean="0"/>
              <a:t>readability</a:t>
            </a:r>
          </a:p>
          <a:p>
            <a:pPr lvl="1"/>
            <a:r>
              <a:rPr lang="en-US" dirty="0" smtClean="0"/>
              <a:t>Allowing for easier extensibility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59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HM – Model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TComDataCU</a:t>
            </a:r>
            <a:endParaRPr lang="en-US" dirty="0" smtClean="0"/>
          </a:p>
          <a:p>
            <a:pPr lvl="1"/>
            <a:r>
              <a:rPr lang="en-US" dirty="0" smtClean="0"/>
              <a:t>Stores coding information</a:t>
            </a:r>
          </a:p>
          <a:p>
            <a:pPr lvl="1"/>
            <a:r>
              <a:rPr lang="en-US" dirty="0" smtClean="0"/>
              <a:t>Might represent a CU or CTU (containing multiple CU’s)</a:t>
            </a:r>
          </a:p>
          <a:p>
            <a:pPr lvl="1"/>
            <a:r>
              <a:rPr lang="en-US" dirty="0" smtClean="0"/>
              <a:t>Basically a map of image position to coding information</a:t>
            </a:r>
          </a:p>
          <a:p>
            <a:r>
              <a:rPr lang="en-US" dirty="0" err="1" smtClean="0"/>
              <a:t>TComTU</a:t>
            </a:r>
            <a:endParaRPr lang="en-US" dirty="0" smtClean="0"/>
          </a:p>
          <a:p>
            <a:pPr lvl="1"/>
            <a:r>
              <a:rPr lang="en-US" dirty="0" smtClean="0"/>
              <a:t>An object allowing for easier TU structure navigation</a:t>
            </a:r>
          </a:p>
          <a:p>
            <a:pPr lvl="1"/>
            <a:r>
              <a:rPr lang="en-US" dirty="0" smtClean="0"/>
              <a:t>Contains no actual data, but rather wraps around </a:t>
            </a:r>
            <a:r>
              <a:rPr lang="en-US" i="1" dirty="0" err="1" smtClean="0"/>
              <a:t>TComDataCU</a:t>
            </a:r>
            <a:endParaRPr lang="en-US" i="1" dirty="0" smtClean="0"/>
          </a:p>
          <a:p>
            <a:r>
              <a:rPr lang="en-US" dirty="0" err="1" smtClean="0"/>
              <a:t>TComPicYuv</a:t>
            </a:r>
            <a:endParaRPr lang="en-US" dirty="0" smtClean="0"/>
          </a:p>
          <a:p>
            <a:pPr lvl="1"/>
            <a:r>
              <a:rPr lang="en-US" dirty="0" smtClean="0"/>
              <a:t>Stores the video signals</a:t>
            </a:r>
          </a:p>
        </p:txBody>
      </p:sp>
    </p:spTree>
    <p:extLst>
      <p:ext uri="{BB962C8B-B14F-4D97-AF65-F5344CB8AC3E}">
        <p14:creationId xmlns:p14="http://schemas.microsoft.com/office/powerpoint/2010/main" val="269943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NextSoftware</a:t>
            </a:r>
            <a:r>
              <a:rPr lang="en-US" dirty="0" smtClean="0"/>
              <a:t> – </a:t>
            </a:r>
            <a:r>
              <a:rPr lang="en-US" dirty="0"/>
              <a:t>Model </a:t>
            </a:r>
            <a:endParaRPr 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Navigation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Size, Position, Area (Position + Size)</a:t>
            </a:r>
          </a:p>
          <a:p>
            <a:pPr lvl="1"/>
            <a:r>
              <a:rPr lang="en-US" dirty="0" smtClean="0"/>
              <a:t>Represent basic 2D navigation information</a:t>
            </a:r>
          </a:p>
          <a:p>
            <a:r>
              <a:rPr lang="en-US" dirty="0" err="1" smtClean="0"/>
              <a:t>CompArea</a:t>
            </a:r>
            <a:endParaRPr lang="en-US" dirty="0"/>
          </a:p>
          <a:p>
            <a:pPr lvl="1"/>
            <a:r>
              <a:rPr lang="en-US" i="1" dirty="0" smtClean="0"/>
              <a:t>Area</a:t>
            </a:r>
            <a:r>
              <a:rPr lang="en-US" dirty="0" smtClean="0"/>
              <a:t> in a given component (block)</a:t>
            </a:r>
          </a:p>
          <a:p>
            <a:r>
              <a:rPr lang="en-US" dirty="0" err="1" smtClean="0"/>
              <a:t>UnitArea</a:t>
            </a:r>
            <a:endParaRPr lang="en-US" dirty="0" smtClean="0"/>
          </a:p>
          <a:p>
            <a:pPr lvl="1"/>
            <a:r>
              <a:rPr lang="en-US" dirty="0" smtClean="0"/>
              <a:t>Represents an area in a multi-channel signal</a:t>
            </a:r>
          </a:p>
          <a:p>
            <a:pPr lvl="1"/>
            <a:r>
              <a:rPr lang="en-US" dirty="0" smtClean="0"/>
              <a:t>A set of blocks describing a composition of co-located components</a:t>
            </a:r>
          </a:p>
        </p:txBody>
      </p:sp>
    </p:spTree>
    <p:extLst>
      <p:ext uri="{BB962C8B-B14F-4D97-AF65-F5344CB8AC3E}">
        <p14:creationId xmlns:p14="http://schemas.microsoft.com/office/powerpoint/2010/main" val="206388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NextSoftware</a:t>
            </a:r>
            <a:r>
              <a:rPr lang="en-US" dirty="0" smtClean="0"/>
              <a:t> </a:t>
            </a:r>
            <a:r>
              <a:rPr lang="en-US" dirty="0"/>
              <a:t>–</a:t>
            </a:r>
            <a:r>
              <a:rPr lang="en-US" dirty="0" smtClean="0"/>
              <a:t> Model</a:t>
            </a:r>
            <a:endParaRPr 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Signal Storage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AreaBuf</a:t>
            </a:r>
            <a:endParaRPr lang="en-US" dirty="0" smtClean="0"/>
          </a:p>
          <a:p>
            <a:pPr lvl="1"/>
            <a:r>
              <a:rPr lang="en-US" dirty="0" smtClean="0"/>
              <a:t>Describes the memory layout of a 2D signal in linear memory</a:t>
            </a:r>
          </a:p>
          <a:p>
            <a:pPr lvl="1"/>
            <a:r>
              <a:rPr lang="en-US" dirty="0" smtClean="0"/>
              <a:t>Contains simple operations (copy, fill etc.)</a:t>
            </a:r>
          </a:p>
          <a:p>
            <a:r>
              <a:rPr lang="en-US" dirty="0" err="1" smtClean="0"/>
              <a:t>UnitAreaBuf</a:t>
            </a:r>
            <a:endParaRPr lang="en-US" dirty="0" smtClean="0"/>
          </a:p>
          <a:p>
            <a:pPr lvl="1"/>
            <a:r>
              <a:rPr lang="en-US" dirty="0" smtClean="0"/>
              <a:t>Describes the memory layout a multi-component 2D signal in linear memory</a:t>
            </a:r>
          </a:p>
          <a:p>
            <a:pPr lvl="1"/>
            <a:r>
              <a:rPr lang="en-US" dirty="0" smtClean="0"/>
              <a:t>Contains simple operations (copy, fill etc.)</a:t>
            </a:r>
          </a:p>
          <a:p>
            <a:r>
              <a:rPr lang="en-US" dirty="0" err="1" smtClean="0"/>
              <a:t>PelStorage</a:t>
            </a:r>
            <a:endParaRPr lang="en-US" dirty="0" smtClean="0"/>
          </a:p>
          <a:p>
            <a:pPr lvl="1"/>
            <a:r>
              <a:rPr lang="en-US" dirty="0" smtClean="0"/>
              <a:t>A </a:t>
            </a:r>
            <a:r>
              <a:rPr lang="en-US" i="1" dirty="0" err="1" smtClean="0"/>
              <a:t>UnitAreaBuf</a:t>
            </a:r>
            <a:r>
              <a:rPr lang="en-US" dirty="0" smtClean="0"/>
              <a:t> which also allocates its own memory</a:t>
            </a:r>
          </a:p>
        </p:txBody>
      </p:sp>
    </p:spTree>
    <p:extLst>
      <p:ext uri="{BB962C8B-B14F-4D97-AF65-F5344CB8AC3E}">
        <p14:creationId xmlns:p14="http://schemas.microsoft.com/office/powerpoint/2010/main" val="326518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NextSoftware</a:t>
            </a:r>
            <a:r>
              <a:rPr lang="en-US" dirty="0" smtClean="0"/>
              <a:t> </a:t>
            </a:r>
            <a:r>
              <a:rPr lang="en-US" dirty="0"/>
              <a:t>–</a:t>
            </a:r>
            <a:r>
              <a:rPr lang="en-US" dirty="0" smtClean="0"/>
              <a:t> Model</a:t>
            </a:r>
            <a:endParaRPr 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Coding Information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Picture</a:t>
            </a:r>
          </a:p>
          <a:p>
            <a:pPr lvl="1"/>
            <a:r>
              <a:rPr lang="en-US" dirty="0" smtClean="0"/>
              <a:t>Contains input and output signals as well as metadata (slice info etc.)</a:t>
            </a:r>
          </a:p>
          <a:p>
            <a:r>
              <a:rPr lang="en-US" dirty="0" err="1" smtClean="0"/>
              <a:t>CodingUnit</a:t>
            </a:r>
            <a:r>
              <a:rPr lang="en-US" dirty="0" smtClean="0"/>
              <a:t>, </a:t>
            </a:r>
            <a:r>
              <a:rPr lang="en-US" dirty="0" err="1" smtClean="0"/>
              <a:t>PredictionUnit</a:t>
            </a:r>
            <a:r>
              <a:rPr lang="en-US" dirty="0" smtClean="0"/>
              <a:t>, </a:t>
            </a:r>
            <a:r>
              <a:rPr lang="en-US" dirty="0" err="1" smtClean="0"/>
              <a:t>TransformUnit</a:t>
            </a:r>
            <a:endParaRPr lang="en-US" dirty="0" smtClean="0"/>
          </a:p>
          <a:p>
            <a:pPr lvl="1"/>
            <a:r>
              <a:rPr lang="en-US" dirty="0" smtClean="0"/>
              <a:t>Single object for a single unit</a:t>
            </a:r>
          </a:p>
          <a:p>
            <a:pPr lvl="1"/>
            <a:r>
              <a:rPr lang="en-US" dirty="0" smtClean="0"/>
              <a:t>Contain the corresponding information</a:t>
            </a:r>
          </a:p>
          <a:p>
            <a:pPr lvl="1"/>
            <a:r>
              <a:rPr lang="en-US" dirty="0" smtClean="0"/>
              <a:t>Include the location information (derived from </a:t>
            </a:r>
            <a:r>
              <a:rPr lang="en-US" i="1" dirty="0" err="1" smtClean="0"/>
              <a:t>UnitArea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err="1" smtClean="0"/>
              <a:t>CodingStructure</a:t>
            </a:r>
            <a:endParaRPr lang="en-US" dirty="0" smtClean="0"/>
          </a:p>
          <a:p>
            <a:pPr lvl="1"/>
            <a:r>
              <a:rPr lang="en-US" dirty="0" smtClean="0"/>
              <a:t>Manages the </a:t>
            </a:r>
            <a:r>
              <a:rPr lang="en-US" i="1" dirty="0" err="1" smtClean="0"/>
              <a:t>CodingUnit</a:t>
            </a:r>
            <a:r>
              <a:rPr lang="en-US" dirty="0" smtClean="0"/>
              <a:t> and co., links them with the picture</a:t>
            </a:r>
          </a:p>
          <a:p>
            <a:pPr lvl="1"/>
            <a:r>
              <a:rPr lang="en-US" dirty="0" smtClean="0"/>
              <a:t>Contains additional functionalities for top-down RD-search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3997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NextSoftware</a:t>
            </a:r>
            <a:r>
              <a:rPr lang="en-US" dirty="0" smtClean="0"/>
              <a:t> – Model</a:t>
            </a:r>
            <a:endParaRPr lang="de-D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UML-Diagram of the Basic Model</a:t>
            </a:r>
            <a:endParaRPr lang="de-DE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643" y="868130"/>
            <a:ext cx="6198699" cy="3503819"/>
          </a:xfrm>
        </p:spPr>
      </p:pic>
    </p:spTree>
    <p:extLst>
      <p:ext uri="{BB962C8B-B14F-4D97-AF65-F5344CB8AC3E}">
        <p14:creationId xmlns:p14="http://schemas.microsoft.com/office/powerpoint/2010/main" val="676161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HM – </a:t>
            </a:r>
            <a:r>
              <a:rPr lang="en-US" dirty="0" err="1" smtClean="0"/>
              <a:t>NextSoftware</a:t>
            </a:r>
            <a:r>
              <a:rPr lang="en-US" dirty="0" smtClean="0"/>
              <a:t> Model Equivalencies</a:t>
            </a:r>
            <a:endParaRPr lang="de-D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3736646"/>
              </p:ext>
            </p:extLst>
          </p:nvPr>
        </p:nvGraphicFramePr>
        <p:xfrm>
          <a:off x="246063" y="1131888"/>
          <a:ext cx="8639176" cy="3139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77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613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HM</a:t>
                      </a:r>
                      <a:endParaRPr lang="de-DE" dirty="0"/>
                    </a:p>
                  </a:txBody>
                  <a:tcPr>
                    <a:solidFill>
                      <a:srgbClr val="179C7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NextSoftware</a:t>
                      </a:r>
                      <a:endParaRPr lang="de-DE" dirty="0"/>
                    </a:p>
                  </a:txBody>
                  <a:tcPr>
                    <a:solidFill>
                      <a:srgbClr val="179C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Z-index,</a:t>
                      </a:r>
                      <a:r>
                        <a:rPr lang="en-US" baseline="0" dirty="0" smtClean="0"/>
                        <a:t> (CTU)-RS-address, Depth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Position, </a:t>
                      </a:r>
                      <a:r>
                        <a:rPr lang="en-US" dirty="0" smtClean="0"/>
                        <a:t>Size, (Comp)Area, </a:t>
                      </a:r>
                      <a:r>
                        <a:rPr lang="en-US" dirty="0" err="1" smtClean="0"/>
                        <a:t>UnitArea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TComDataCU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CodingUnit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PredictionUnit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TransformUnit</a:t>
                      </a:r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Operations in CU, PU, TU namespaces</a:t>
                      </a:r>
                    </a:p>
                    <a:p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CodingStructure</a:t>
                      </a:r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TComTU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Partitioning</a:t>
                      </a:r>
                      <a:r>
                        <a:rPr lang="en-US" baseline="0" dirty="0" smtClean="0"/>
                        <a:t> is governed by </a:t>
                      </a:r>
                      <a:r>
                        <a:rPr lang="en-US" baseline="0" dirty="0" err="1" smtClean="0"/>
                        <a:t>Partitioner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TComPicYuv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Picture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TComPic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Picture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TComYuv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UnitAreaBuf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211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aunhofer HHI Master">
  <a:themeElements>
    <a:clrScheme name="Fraunhofer Farbpalette">
      <a:dk1>
        <a:srgbClr val="000000"/>
      </a:dk1>
      <a:lt1>
        <a:srgbClr val="FFFFFF"/>
      </a:lt1>
      <a:dk2>
        <a:srgbClr val="179C7D"/>
      </a:dk2>
      <a:lt2>
        <a:srgbClr val="A8AFAF"/>
      </a:lt2>
      <a:accent1>
        <a:srgbClr val="EB6A0A"/>
      </a:accent1>
      <a:accent2>
        <a:srgbClr val="006E92"/>
      </a:accent2>
      <a:accent3>
        <a:srgbClr val="25BAE2"/>
      </a:accent3>
      <a:accent4>
        <a:srgbClr val="B1C800"/>
      </a:accent4>
      <a:accent5>
        <a:srgbClr val="FEEFD6"/>
      </a:accent5>
      <a:accent6>
        <a:srgbClr val="E1E3E3"/>
      </a:accent6>
      <a:hlink>
        <a:srgbClr val="25BAE2"/>
      </a:hlink>
      <a:folHlink>
        <a:srgbClr val="B1C800"/>
      </a:folHlink>
    </a:clrScheme>
    <a:fontScheme name="Bullets">
      <a:majorFont>
        <a:latin typeface="Frutiger LT Com 45 Light"/>
        <a:ea typeface=""/>
        <a:cs typeface=""/>
      </a:majorFont>
      <a:minorFont>
        <a:latin typeface="Frutiger LT Com 55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40000"/>
          </a:spcAft>
          <a:buClrTx/>
          <a:buSzTx/>
          <a:buFont typeface="Wingdings" pitchFamily="2" charset="2"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utiger LT Com 55 Roman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40000"/>
          </a:spcAft>
          <a:buClrTx/>
          <a:buSzTx/>
          <a:buFont typeface="Wingdings" pitchFamily="2" charset="2"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utiger LT Com 55 Roman" pitchFamily="34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3">
        <a:dk1>
          <a:srgbClr val="000000"/>
        </a:dk1>
        <a:lt1>
          <a:srgbClr val="FFFFFF"/>
        </a:lt1>
        <a:dk2>
          <a:srgbClr val="000000"/>
        </a:dk2>
        <a:lt2>
          <a:srgbClr val="A8AFAF"/>
        </a:lt2>
        <a:accent1>
          <a:srgbClr val="00947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14">
        <a:dk1>
          <a:srgbClr val="000000"/>
        </a:dk1>
        <a:lt1>
          <a:srgbClr val="FFFFFF"/>
        </a:lt1>
        <a:dk2>
          <a:srgbClr val="000000"/>
        </a:dk2>
        <a:lt2>
          <a:srgbClr val="A8AFAF"/>
        </a:lt2>
        <a:accent1>
          <a:srgbClr val="009475"/>
        </a:accent1>
        <a:accent2>
          <a:srgbClr val="009475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008669"/>
        </a:accent6>
        <a:hlink>
          <a:srgbClr val="009475"/>
        </a:hlink>
        <a:folHlink>
          <a:srgbClr val="0094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15">
        <a:dk1>
          <a:srgbClr val="000000"/>
        </a:dk1>
        <a:lt1>
          <a:srgbClr val="FFFFFF"/>
        </a:lt1>
        <a:dk2>
          <a:srgbClr val="009475"/>
        </a:dk2>
        <a:lt2>
          <a:srgbClr val="A8AFAF"/>
        </a:lt2>
        <a:accent1>
          <a:srgbClr val="25BAE2"/>
        </a:accent1>
        <a:accent2>
          <a:srgbClr val="006E92"/>
        </a:accent2>
        <a:accent3>
          <a:srgbClr val="FFFFFF"/>
        </a:accent3>
        <a:accent4>
          <a:srgbClr val="000000"/>
        </a:accent4>
        <a:accent5>
          <a:srgbClr val="ACD9EE"/>
        </a:accent5>
        <a:accent6>
          <a:srgbClr val="006384"/>
        </a:accent6>
        <a:hlink>
          <a:srgbClr val="4C636F"/>
        </a:hlink>
        <a:folHlink>
          <a:srgbClr val="9E1C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16">
        <a:dk1>
          <a:srgbClr val="000000"/>
        </a:dk1>
        <a:lt1>
          <a:srgbClr val="FFFFFF"/>
        </a:lt1>
        <a:dk2>
          <a:srgbClr val="009475"/>
        </a:dk2>
        <a:lt2>
          <a:srgbClr val="25BAE2"/>
        </a:lt2>
        <a:accent1>
          <a:srgbClr val="009475"/>
        </a:accent1>
        <a:accent2>
          <a:srgbClr val="006E92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006384"/>
        </a:accent6>
        <a:hlink>
          <a:srgbClr val="4C636F"/>
        </a:hlink>
        <a:folHlink>
          <a:srgbClr val="9E1C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Fraunhofer Farbpalette">
      <a:dk1>
        <a:srgbClr val="000000"/>
      </a:dk1>
      <a:lt1>
        <a:srgbClr val="FFFFFF"/>
      </a:lt1>
      <a:dk2>
        <a:srgbClr val="179C7D"/>
      </a:dk2>
      <a:lt2>
        <a:srgbClr val="A8AFAF"/>
      </a:lt2>
      <a:accent1>
        <a:srgbClr val="EB6A0A"/>
      </a:accent1>
      <a:accent2>
        <a:srgbClr val="006E92"/>
      </a:accent2>
      <a:accent3>
        <a:srgbClr val="25BAE2"/>
      </a:accent3>
      <a:accent4>
        <a:srgbClr val="B1C800"/>
      </a:accent4>
      <a:accent5>
        <a:srgbClr val="FEEFD6"/>
      </a:accent5>
      <a:accent6>
        <a:srgbClr val="E1E3E3"/>
      </a:accent6>
      <a:hlink>
        <a:srgbClr val="25BAE2"/>
      </a:hlink>
      <a:folHlink>
        <a:srgbClr val="B1C8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P10_140328_ppt_Master_Ins_de_4zu3</Template>
  <TotalTime>0</TotalTime>
  <Words>1570</Words>
  <Application>Microsoft Office PowerPoint</Application>
  <PresentationFormat>On-screen Show (16:9)</PresentationFormat>
  <Paragraphs>268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Frutiger LT Com 45 Light</vt:lpstr>
      <vt:lpstr>Consolas</vt:lpstr>
      <vt:lpstr>Frutiger 55 Roman</vt:lpstr>
      <vt:lpstr>Frutiger LT Com 55 Roman</vt:lpstr>
      <vt:lpstr>Wingdings</vt:lpstr>
      <vt:lpstr>Arial</vt:lpstr>
      <vt:lpstr>Fraunhofer HHI Master</vt:lpstr>
      <vt:lpstr>Next Software – Data Structures</vt:lpstr>
      <vt:lpstr>Motivation</vt:lpstr>
      <vt:lpstr>Goals</vt:lpstr>
      <vt:lpstr>HM – Model</vt:lpstr>
      <vt:lpstr>NextSoftware – Model </vt:lpstr>
      <vt:lpstr>NextSoftware – Model</vt:lpstr>
      <vt:lpstr>NextSoftware – Model</vt:lpstr>
      <vt:lpstr>NextSoftware – Model</vt:lpstr>
      <vt:lpstr>HM – NextSoftware Model Equivalencies</vt:lpstr>
      <vt:lpstr>NextSoftware – Detailed Description</vt:lpstr>
      <vt:lpstr>NextSoftware – Detailed Description</vt:lpstr>
      <vt:lpstr>NextSoftware – Detailed Description</vt:lpstr>
      <vt:lpstr>NextSoftware – Detailed Description</vt:lpstr>
      <vt:lpstr>NextSoftware – Detailed Description</vt:lpstr>
      <vt:lpstr>NextSoftware – Detailed Description</vt:lpstr>
      <vt:lpstr>NextSoftware – Detailed Description</vt:lpstr>
      <vt:lpstr>NextSoftware – Detailed Description</vt:lpstr>
      <vt:lpstr>NextSoftware – Detailed Description</vt:lpstr>
      <vt:lpstr>NextSoftware – Code Snippets</vt:lpstr>
      <vt:lpstr>NextSoftware – Code Snippets</vt:lpstr>
      <vt:lpstr>NextSoftare – Common Problems</vt:lpstr>
      <vt:lpstr>Fraunhofer Institute for Telecommunications,  Heinrich Hertz Institute, HHI</vt:lpstr>
      <vt:lpstr>NextSoftware – Reference</vt:lpstr>
      <vt:lpstr>NextSoftware – Reference</vt:lpstr>
      <vt:lpstr>NextSoftware – Reference</vt:lpstr>
      <vt:lpstr>NextSoftware – Reference</vt:lpstr>
      <vt:lpstr>NextSoftware – Reference</vt:lpstr>
    </vt:vector>
  </TitlesOfParts>
  <Company>Fraunhofer - Heinrich-Hertz-Institute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mit logo/Titel durch Klicken hinzufügen</dc:title>
  <dc:creator>Fraunhofer HHI</dc:creator>
  <cp:lastModifiedBy>Wieckowski, Adam</cp:lastModifiedBy>
  <cp:revision>286</cp:revision>
  <cp:lastPrinted>2011-04-27T07:57:31Z</cp:lastPrinted>
  <dcterms:created xsi:type="dcterms:W3CDTF">2016-03-16T10:16:45Z</dcterms:created>
  <dcterms:modified xsi:type="dcterms:W3CDTF">2017-09-27T10:32:39Z</dcterms:modified>
</cp:coreProperties>
</file>

<file path=userCustomization/customUI.xml><?xml version="1.0" encoding="utf-8"?>
<mso:customUI xmlns:doc="http://schemas.microsoft.com/office/2006/01/customui/currentDocument" xmlns:mso="http://schemas.microsoft.com/office/2006/01/customui">
  <mso:ribbon>
    <mso:qat>
      <mso:documentControls>
        <mso:separator idQ="doc:sep1" visible="true"/>
        <mso:control idQ="mso:SlideLayoutGallery" visible="true"/>
      </mso:documentControls>
    </mso:qat>
  </mso:ribbon>
</mso:customUI>
</file>